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83648" r:id="rId1"/>
  </p:sldMasterIdLst>
  <p:notesMasterIdLst>
    <p:notesMasterId r:id="rId42"/>
  </p:notesMasterIdLst>
  <p:handoutMasterIdLst>
    <p:handoutMasterId r:id="rId43"/>
  </p:handoutMasterIdLst>
  <p:sldIdLst>
    <p:sldId id="256" r:id="rId2"/>
    <p:sldId id="322" r:id="rId3"/>
    <p:sldId id="385" r:id="rId4"/>
    <p:sldId id="323" r:id="rId5"/>
    <p:sldId id="324" r:id="rId6"/>
    <p:sldId id="405" r:id="rId7"/>
    <p:sldId id="365" r:id="rId8"/>
    <p:sldId id="364" r:id="rId9"/>
    <p:sldId id="386" r:id="rId10"/>
    <p:sldId id="325" r:id="rId11"/>
    <p:sldId id="326" r:id="rId12"/>
    <p:sldId id="387" r:id="rId13"/>
    <p:sldId id="388" r:id="rId14"/>
    <p:sldId id="362" r:id="rId15"/>
    <p:sldId id="330" r:id="rId16"/>
    <p:sldId id="391" r:id="rId17"/>
    <p:sldId id="398" r:id="rId18"/>
    <p:sldId id="400" r:id="rId19"/>
    <p:sldId id="401" r:id="rId20"/>
    <p:sldId id="406" r:id="rId21"/>
    <p:sldId id="396" r:id="rId22"/>
    <p:sldId id="397" r:id="rId23"/>
    <p:sldId id="404" r:id="rId24"/>
    <p:sldId id="409" r:id="rId25"/>
    <p:sldId id="412" r:id="rId26"/>
    <p:sldId id="410" r:id="rId27"/>
    <p:sldId id="411" r:id="rId28"/>
    <p:sldId id="407" r:id="rId29"/>
    <p:sldId id="399" r:id="rId30"/>
    <p:sldId id="392" r:id="rId31"/>
    <p:sldId id="402" r:id="rId32"/>
    <p:sldId id="390" r:id="rId33"/>
    <p:sldId id="413" r:id="rId34"/>
    <p:sldId id="389" r:id="rId35"/>
    <p:sldId id="393" r:id="rId36"/>
    <p:sldId id="394" r:id="rId37"/>
    <p:sldId id="408" r:id="rId38"/>
    <p:sldId id="331" r:id="rId39"/>
    <p:sldId id="395" r:id="rId40"/>
    <p:sldId id="403" r:id="rId4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2" autoAdjust="0"/>
    <p:restoredTop sz="99855" autoAdjust="0"/>
  </p:normalViewPr>
  <p:slideViewPr>
    <p:cSldViewPr snapToGrid="0" snapToObjects="1">
      <p:cViewPr varScale="1">
        <p:scale>
          <a:sx n="104" d="100"/>
          <a:sy n="104" d="100"/>
        </p:scale>
        <p:origin x="-1096" y="-11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751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viewProps" Target="viewProps.xml"/><Relationship Id="rId47" Type="http://schemas.openxmlformats.org/officeDocument/2006/relationships/theme" Target="theme/theme1.xml"/><Relationship Id="rId48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notesMaster" Target="notesMasters/notesMaster1.xml"/><Relationship Id="rId43" Type="http://schemas.openxmlformats.org/officeDocument/2006/relationships/handoutMaster" Target="handoutMasters/handoutMaster1.xml"/><Relationship Id="rId44" Type="http://schemas.openxmlformats.org/officeDocument/2006/relationships/printerSettings" Target="printerSettings/printerSettings1.bin"/><Relationship Id="rId45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7FAAEC-E7A8-ED43-9DBA-57A522DEF96A}" type="datetimeFigureOut">
              <a:rPr lang="en-US" smtClean="0"/>
              <a:t>3/20/18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0B5C4D-E3A1-C446-8285-2770116F95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305051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D5EC99-6999-284D-BD0E-39789108B07E}" type="datetimeFigureOut">
              <a:rPr lang="en-US" smtClean="0"/>
              <a:t>3/20/18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660287-B00A-574A-A89E-06DA7FFCB4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60690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73CF2-5EB6-3945-9AE4-2839F438408C}" type="datetime1">
              <a:rPr lang="en-US" smtClean="0"/>
              <a:t>3/20/18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BCBD4-06E4-6A40-B191-E14EF8309009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57200" y="1268230"/>
            <a:ext cx="8229600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 userDrawn="1"/>
        </p:nvCxnSpPr>
        <p:spPr>
          <a:xfrm>
            <a:off x="457200" y="6356350"/>
            <a:ext cx="8229600" cy="0"/>
          </a:xfrm>
          <a:prstGeom prst="line">
            <a:avLst/>
          </a:prstGeom>
          <a:ln w="15875"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90918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E3AD3-F13B-4544-83F4-D54F8E03DBB1}" type="datetime1">
              <a:rPr lang="en-US" smtClean="0"/>
              <a:t>3/20/18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BCBD4-06E4-6A40-B191-E14EF83090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4695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32D07-FE5F-3E41-9A57-0A6D0DB5D9A6}" type="datetime1">
              <a:rPr lang="en-US" smtClean="0"/>
              <a:t>3/20/18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BCBD4-06E4-6A40-B191-E14EF83090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3909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5230"/>
            <a:ext cx="8229600" cy="1143000"/>
          </a:xfrm>
        </p:spPr>
        <p:txBody>
          <a:bodyPr/>
          <a:lstStyle>
            <a:lvl1pPr algn="l">
              <a:defRPr>
                <a:solidFill>
                  <a:schemeClr val="tx2">
                    <a:lumMod val="60000"/>
                    <a:lumOff val="40000"/>
                  </a:schemeClr>
                </a:solidFill>
                <a:latin typeface="Times New Roman"/>
                <a:cs typeface="Times New Roman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1472136"/>
            <a:ext cx="8229600" cy="4802914"/>
          </a:xfrm>
        </p:spPr>
        <p:txBody>
          <a:bodyPr/>
          <a:lstStyle>
            <a:lvl1pPr marL="342900" indent="-342900">
              <a:buClr>
                <a:srgbClr val="800000"/>
              </a:buClr>
              <a:buFont typeface="Wingdings" charset="2"/>
              <a:buChar char="q"/>
              <a:defRPr sz="2800">
                <a:latin typeface="Times New Roman"/>
                <a:cs typeface="Times New Roman"/>
              </a:defRPr>
            </a:lvl1pPr>
            <a:lvl2pPr marL="742950" indent="-285750">
              <a:buClr>
                <a:srgbClr val="008000"/>
              </a:buClr>
              <a:buSzPct val="90000"/>
              <a:buFont typeface="Wingdings" charset="2"/>
              <a:buChar char="q"/>
              <a:defRPr sz="2600">
                <a:latin typeface="Times New Roman"/>
                <a:cs typeface="Times New Roman"/>
              </a:defRPr>
            </a:lvl2pPr>
            <a:lvl3pPr marL="1143000" indent="-228600">
              <a:buClr>
                <a:schemeClr val="accent4"/>
              </a:buClr>
              <a:buFont typeface="Wingdings" charset="2"/>
              <a:buChar char="v"/>
              <a:defRPr>
                <a:latin typeface="Times New Roman"/>
                <a:cs typeface="Times New Roman"/>
              </a:defRPr>
            </a:lvl3pPr>
            <a:lvl4pPr marL="1600200" indent="-228600">
              <a:buClr>
                <a:schemeClr val="accent3"/>
              </a:buClr>
              <a:buFont typeface="Wingdings" charset="2"/>
              <a:buChar char="v"/>
              <a:defRPr>
                <a:latin typeface="Times New Roman"/>
                <a:cs typeface="Times New Roman"/>
              </a:defRPr>
            </a:lvl4pPr>
            <a:lvl5pPr marL="2057400" indent="-228600">
              <a:buClr>
                <a:schemeClr val="accent2"/>
              </a:buClr>
              <a:buFont typeface="Courier New"/>
              <a:buChar char="o"/>
              <a:defRPr>
                <a:latin typeface="Times New Roman"/>
                <a:cs typeface="Times New Roman"/>
              </a:defRPr>
            </a:lvl5pPr>
          </a:lstStyle>
          <a:p>
            <a:pPr lvl="0"/>
            <a:r>
              <a:rPr lang="en-US" dirty="0"/>
              <a:t> Click to edit Master text styles</a:t>
            </a:r>
          </a:p>
          <a:p>
            <a:pPr lvl="1"/>
            <a:r>
              <a:rPr lang="en-US" dirty="0"/>
              <a:t> Second level</a:t>
            </a:r>
          </a:p>
          <a:p>
            <a:pPr lvl="2"/>
            <a:r>
              <a:rPr lang="en-US" dirty="0"/>
              <a:t> Third level</a:t>
            </a:r>
          </a:p>
          <a:p>
            <a:pPr lvl="3"/>
            <a:r>
              <a:rPr lang="en-US" dirty="0"/>
              <a:t> Fourth level</a:t>
            </a:r>
          </a:p>
          <a:p>
            <a:pPr lvl="4"/>
            <a:r>
              <a:rPr lang="en-US" dirty="0"/>
              <a:t> 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489EA-BDD0-AB43-983B-D5C7D3D81C49}" type="datetime1">
              <a:rPr lang="en-US" smtClean="0"/>
              <a:t>3/20/18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BCBD4-06E4-6A40-B191-E14EF8309009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457200" y="1268230"/>
            <a:ext cx="8229600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 userDrawn="1"/>
        </p:nvCxnSpPr>
        <p:spPr>
          <a:xfrm>
            <a:off x="457200" y="6356350"/>
            <a:ext cx="8229600" cy="0"/>
          </a:xfrm>
          <a:prstGeom prst="line">
            <a:avLst/>
          </a:prstGeom>
          <a:ln w="15875"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06316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92B61-D75C-9746-83A0-CD2A038DEB38}" type="datetime1">
              <a:rPr lang="en-US" smtClean="0"/>
              <a:t>3/20/18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BCBD4-06E4-6A40-B191-E14EF83090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5458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FB475-A01D-5A47-90F5-D1C878F622A6}" type="datetime1">
              <a:rPr lang="en-US" smtClean="0"/>
              <a:t>3/20/18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BCBD4-06E4-6A40-B191-E14EF83090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4826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69A7B-FA2E-4E42-90FD-23CCE732F59B}" type="datetime1">
              <a:rPr lang="en-US" smtClean="0"/>
              <a:t>3/20/18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BCBD4-06E4-6A40-B191-E14EF83090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1349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AB950-F4DB-D34C-8FDD-17A2E18F3220}" type="datetime1">
              <a:rPr lang="en-US" smtClean="0"/>
              <a:t>3/20/18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BCBD4-06E4-6A40-B191-E14EF83090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3401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3C71DC-06DB-E84D-AA7E-9A43503E0D02}" type="datetime1">
              <a:rPr lang="en-US" smtClean="0"/>
              <a:t>3/20/18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BCBD4-06E4-6A40-B191-E14EF83090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0749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E677B-8A7C-3445-922D-4164B346BA61}" type="datetime1">
              <a:rPr lang="en-US" smtClean="0"/>
              <a:t>3/20/18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BCBD4-06E4-6A40-B191-E14EF83090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6560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C1228-4763-5A4A-AB98-D741F573818C}" type="datetime1">
              <a:rPr lang="en-US" smtClean="0"/>
              <a:t>3/20/18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BCBD4-06E4-6A40-B191-E14EF83090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0051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E58434-2710-1F44-BA2C-8D7A5437A03C}" type="datetime1">
              <a:rPr lang="en-US" smtClean="0"/>
              <a:t>3/20/18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5BCBD4-06E4-6A40-B191-E14EF83090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5023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em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jpeg"/><Relationship Id="rId3" Type="http://schemas.openxmlformats.org/officeDocument/2006/relationships/image" Target="../media/image27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Relationship Id="rId3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130425"/>
            <a:ext cx="9144000" cy="1470025"/>
          </a:xfrm>
        </p:spPr>
        <p:txBody>
          <a:bodyPr/>
          <a:lstStyle/>
          <a:p>
            <a:r>
              <a:rPr lang="en-US" dirty="0">
                <a:latin typeface="Times New Roman"/>
                <a:cs typeface="Times New Roman"/>
              </a:rPr>
              <a:t>Compressing Neural Networks Structures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2124118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chemeClr val="tx1"/>
                </a:solidFill>
                <a:latin typeface="Times New Roman"/>
                <a:cs typeface="Times New Roman"/>
              </a:rPr>
              <a:t>Spring 2018</a:t>
            </a:r>
          </a:p>
          <a:p>
            <a:r>
              <a:rPr lang="en-US" dirty="0">
                <a:solidFill>
                  <a:schemeClr val="tx1"/>
                </a:solidFill>
                <a:latin typeface="Times New Roman"/>
                <a:cs typeface="Times New Roman"/>
              </a:rPr>
              <a:t>The University of Iowa</a:t>
            </a:r>
          </a:p>
          <a:p>
            <a:endParaRPr lang="en-US" dirty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r>
              <a:rPr lang="en-US" dirty="0" err="1">
                <a:solidFill>
                  <a:schemeClr val="tx1"/>
                </a:solidFill>
                <a:latin typeface="Times New Roman"/>
                <a:cs typeface="Times New Roman"/>
              </a:rPr>
              <a:t>Zhe</a:t>
            </a:r>
            <a:r>
              <a:rPr lang="en-US" dirty="0">
                <a:solidFill>
                  <a:schemeClr val="tx1"/>
                </a:solidFill>
                <a:latin typeface="Times New Roman"/>
                <a:cs typeface="Times New Roman"/>
              </a:rPr>
              <a:t> Li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BCBD4-06E4-6A40-B191-E14EF8309009}" type="slidenum">
              <a:rPr lang="en-US" smtClean="0"/>
              <a:t>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4665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 </a:t>
            </a:r>
            <a:r>
              <a:rPr lang="en-US" dirty="0" err="1"/>
              <a:t>AlexNet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	</a:t>
            </a:r>
          </a:p>
        </p:txBody>
      </p:sp>
      <p:graphicFrame>
        <p:nvGraphicFramePr>
          <p:cNvPr id="28" name="Table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0136023"/>
              </p:ext>
            </p:extLst>
          </p:nvPr>
        </p:nvGraphicFramePr>
        <p:xfrm>
          <a:off x="1130300" y="2679700"/>
          <a:ext cx="2514600" cy="329184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3144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2001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Conv1</a:t>
                      </a:r>
                      <a:r>
                        <a:rPr lang="en-US" b="0" baseline="0" dirty="0"/>
                        <a:t> </a:t>
                      </a:r>
                      <a:endParaRPr lang="en-US" b="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b="0" dirty="0"/>
                        <a:t>34.9K</a:t>
                      </a:r>
                      <a:endParaRPr lang="en-US" b="0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Conv2 </a:t>
                      </a:r>
                      <a:endParaRPr lang="en-US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614.6K</a:t>
                      </a:r>
                      <a:endParaRPr lang="en-US" b="1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Conv3</a:t>
                      </a:r>
                      <a:endParaRPr lang="en-US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885.1K</a:t>
                      </a:r>
                      <a:endParaRPr lang="en-US" b="1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Conv4</a:t>
                      </a:r>
                      <a:endParaRPr lang="en-US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1.3M</a:t>
                      </a:r>
                      <a:endParaRPr lang="en-US" b="1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Conv5 </a:t>
                      </a:r>
                      <a:endParaRPr lang="en-US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884.9K</a:t>
                      </a:r>
                      <a:endParaRPr lang="en-US" b="1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FC6</a:t>
                      </a:r>
                      <a:r>
                        <a:rPr lang="en-US" baseline="0" dirty="0"/>
                        <a:t> </a:t>
                      </a:r>
                      <a:endParaRPr lang="en-US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37.7M</a:t>
                      </a:r>
                      <a:endParaRPr lang="en-US" b="1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FC7 </a:t>
                      </a:r>
                      <a:endParaRPr lang="en-US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16.7M</a:t>
                      </a:r>
                      <a:endParaRPr lang="en-US" b="1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FC8 </a:t>
                      </a:r>
                      <a:endParaRPr lang="en-US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4.1M</a:t>
                      </a:r>
                      <a:endParaRPr lang="en-US" b="1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Total</a:t>
                      </a:r>
                      <a:endParaRPr lang="en-US" b="1" i="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62.3M</a:t>
                      </a:r>
                      <a:endParaRPr lang="en-US" b="1" i="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</a:tbl>
          </a:graphicData>
        </a:graphic>
      </p:graphicFrame>
      <p:graphicFrame>
        <p:nvGraphicFramePr>
          <p:cNvPr id="31" name="Table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0921768"/>
              </p:ext>
            </p:extLst>
          </p:nvPr>
        </p:nvGraphicFramePr>
        <p:xfrm>
          <a:off x="4292601" y="2654300"/>
          <a:ext cx="4165599" cy="110744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38853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38853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38853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256540">
                <a:tc>
                  <a:txBody>
                    <a:bodyPr/>
                    <a:lstStyle/>
                    <a:p>
                      <a:r>
                        <a:rPr lang="en-US" b="0" dirty="0"/>
                        <a:t>Layer</a:t>
                      </a:r>
                      <a:r>
                        <a:rPr lang="en-US" b="0" baseline="0" dirty="0"/>
                        <a:t> type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# Params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Percent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Conv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3.7M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58.6M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94%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32" name="TextBox 31"/>
          <p:cNvSpPr txBox="1"/>
          <p:nvPr/>
        </p:nvSpPr>
        <p:spPr>
          <a:xfrm>
            <a:off x="749299" y="2088634"/>
            <a:ext cx="35433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# </a:t>
            </a:r>
            <a:r>
              <a:rPr lang="en-US" sz="2400" dirty="0" smtClean="0"/>
              <a:t>Parameters </a:t>
            </a:r>
            <a:r>
              <a:rPr lang="en-US" sz="2400" dirty="0"/>
              <a:t>in Each Layer</a:t>
            </a:r>
          </a:p>
        </p:txBody>
      </p:sp>
      <p:sp>
        <p:nvSpPr>
          <p:cNvPr id="45" name="Rounded Rectangular Callout 44"/>
          <p:cNvSpPr/>
          <p:nvPr/>
        </p:nvSpPr>
        <p:spPr>
          <a:xfrm>
            <a:off x="3833581" y="5730121"/>
            <a:ext cx="1266221" cy="496360"/>
          </a:xfrm>
          <a:prstGeom prst="wedgeRoundRectCallout">
            <a:avLst>
              <a:gd name="adj1" fmla="val -71945"/>
              <a:gd name="adj2" fmla="val -33727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800000"/>
                </a:solidFill>
                <a:latin typeface="Times New Roman"/>
                <a:cs typeface="Times New Roman"/>
              </a:rPr>
              <a:t>250MB</a:t>
            </a:r>
          </a:p>
        </p:txBody>
      </p:sp>
      <p:sp>
        <p:nvSpPr>
          <p:cNvPr id="43" name="Rounded Rectangular Callout 42"/>
          <p:cNvSpPr/>
          <p:nvPr/>
        </p:nvSpPr>
        <p:spPr>
          <a:xfrm>
            <a:off x="4339957" y="4024640"/>
            <a:ext cx="4254500" cy="1350000"/>
          </a:xfrm>
          <a:prstGeom prst="wedgeRoundRectCallout">
            <a:avLst>
              <a:gd name="adj1" fmla="val 10215"/>
              <a:gd name="adj2" fmla="val -68266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rgbClr val="FF0000"/>
                </a:solidFill>
              </a:rPr>
              <a:t>Questions: Which layer should we focus on for reducing # of parameters?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Locating parameters - History View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BCBD4-06E4-6A40-B191-E14EF830900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5444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Locating parameters - History View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87912"/>
            <a:ext cx="8369300" cy="5097106"/>
          </a:xfrm>
        </p:spPr>
        <p:txBody>
          <a:bodyPr>
            <a:normAutofit/>
          </a:bodyPr>
          <a:lstStyle/>
          <a:p>
            <a:r>
              <a:rPr lang="en-US" dirty="0"/>
              <a:t> VGG-Net (2013 </a:t>
            </a:r>
            <a:r>
              <a:rPr lang="en-US" dirty="0" err="1"/>
              <a:t>ImageNet</a:t>
            </a:r>
            <a:r>
              <a:rPr lang="en-US" dirty="0"/>
              <a:t> Competition Winner)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 13 layers convolution layers</a:t>
            </a:r>
          </a:p>
          <a:p>
            <a:r>
              <a:rPr lang="en-US" dirty="0"/>
              <a:t> 3 layers fully connected layers </a:t>
            </a:r>
          </a:p>
          <a:p>
            <a:r>
              <a:rPr lang="en-US" dirty="0"/>
              <a:t> Researchers were focusing on improving on accuracy</a:t>
            </a:r>
          </a:p>
          <a:p>
            <a:pPr lvl="1"/>
            <a:r>
              <a:rPr lang="en-US" dirty="0"/>
              <a:t>CIFAR-10: validation accuracy of 93.56% </a:t>
            </a:r>
          </a:p>
          <a:p>
            <a:pPr lvl="1"/>
            <a:r>
              <a:rPr lang="en-US" dirty="0"/>
              <a:t>CIFAR-100: validation accuracy of 70.48%.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BCBD4-06E4-6A40-B191-E14EF8309009}" type="slidenum">
              <a:rPr lang="en-US" smtClean="0"/>
              <a:t>10</a:t>
            </a:fld>
            <a:endParaRPr lang="en-US"/>
          </a:p>
        </p:txBody>
      </p:sp>
      <p:pic>
        <p:nvPicPr>
          <p:cNvPr id="6" name="Picture 5" descr="Screen Shot 2018-03-16 at 4.18.4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272" y="2056928"/>
            <a:ext cx="8293100" cy="173949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53936" y="6423963"/>
            <a:ext cx="750160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K. </a:t>
            </a:r>
            <a:r>
              <a:rPr lang="en-US" sz="1200" dirty="0" err="1"/>
              <a:t>Simonyan</a:t>
            </a:r>
            <a:r>
              <a:rPr lang="en-US" sz="1200" dirty="0"/>
              <a:t> and A. </a:t>
            </a:r>
            <a:r>
              <a:rPr lang="en-US" sz="1200" dirty="0" err="1"/>
              <a:t>Zisserman</a:t>
            </a:r>
            <a:r>
              <a:rPr lang="en-US" sz="1200" dirty="0"/>
              <a:t>. Very deep </a:t>
            </a:r>
            <a:r>
              <a:rPr lang="en-US" sz="1200" dirty="0" smtClean="0"/>
              <a:t>convolutional networks </a:t>
            </a:r>
            <a:r>
              <a:rPr lang="en-US" sz="1200" dirty="0"/>
              <a:t>for large-scale image recognition. In ICLR, 2015</a:t>
            </a:r>
          </a:p>
        </p:txBody>
      </p:sp>
    </p:spTree>
    <p:extLst>
      <p:ext uri="{BB962C8B-B14F-4D97-AF65-F5344CB8AC3E}">
        <p14:creationId xmlns:p14="http://schemas.microsoft.com/office/powerpoint/2010/main" val="35850552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Locating parameters - History View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 VGG-Net (2013 </a:t>
            </a:r>
            <a:r>
              <a:rPr lang="en-US" dirty="0" err="1"/>
              <a:t>ImageNet</a:t>
            </a:r>
            <a:r>
              <a:rPr lang="en-US" dirty="0"/>
              <a:t> Competition Winner)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BCBD4-06E4-6A40-B191-E14EF8309009}" type="slidenum">
              <a:rPr lang="en-US" smtClean="0"/>
              <a:t>11</a:t>
            </a:fld>
            <a:endParaRPr lang="en-US"/>
          </a:p>
        </p:txBody>
      </p:sp>
      <p:pic>
        <p:nvPicPr>
          <p:cNvPr id="7" name="Picture 6" descr="Screen Shot 2018-03-16 at 4.20.4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" y="1985542"/>
            <a:ext cx="7289800" cy="4352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7717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Locating parameters - History View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08636"/>
            <a:ext cx="8229600" cy="4802914"/>
          </a:xfrm>
        </p:spPr>
        <p:txBody>
          <a:bodyPr>
            <a:normAutofit/>
          </a:bodyPr>
          <a:lstStyle/>
          <a:p>
            <a:r>
              <a:rPr lang="en-US" dirty="0"/>
              <a:t> VGG-Net (2013 </a:t>
            </a:r>
            <a:r>
              <a:rPr lang="en-US" dirty="0" err="1"/>
              <a:t>ImageNet</a:t>
            </a:r>
            <a:r>
              <a:rPr lang="en-US" dirty="0"/>
              <a:t> Competition Winner)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BCBD4-06E4-6A40-B191-E14EF8309009}" type="slidenum">
              <a:rPr lang="en-US" smtClean="0"/>
              <a:t>12</a:t>
            </a:fld>
            <a:endParaRPr lang="en-US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6696706"/>
              </p:ext>
            </p:extLst>
          </p:nvPr>
        </p:nvGraphicFramePr>
        <p:xfrm>
          <a:off x="1092200" y="1968500"/>
          <a:ext cx="2514600" cy="438912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3144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2001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Conv1</a:t>
                      </a:r>
                      <a:r>
                        <a:rPr lang="en-US" b="0" baseline="0" dirty="0"/>
                        <a:t> </a:t>
                      </a:r>
                      <a:endParaRPr lang="en-US" b="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b="0" dirty="0"/>
                        <a:t>1.7K</a:t>
                      </a:r>
                      <a:endParaRPr lang="en-US" b="0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Conv2 </a:t>
                      </a:r>
                      <a:endParaRPr lang="en-US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36.8K</a:t>
                      </a:r>
                      <a:endParaRPr lang="en-US" b="1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Conv3</a:t>
                      </a:r>
                      <a:endParaRPr lang="en-US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73.7K</a:t>
                      </a:r>
                      <a:endParaRPr lang="en-US" b="1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Conv4</a:t>
                      </a:r>
                      <a:endParaRPr lang="en-US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147.4K</a:t>
                      </a:r>
                      <a:endParaRPr lang="en-US" b="1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Conv5 </a:t>
                      </a:r>
                      <a:endParaRPr lang="en-US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294.9K</a:t>
                      </a:r>
                      <a:endParaRPr lang="en-US" b="1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b="1" i="0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b="1" i="0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/>
                        <a:t>conv13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b="0" i="0" dirty="0"/>
                        <a:t>2.4M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FC14</a:t>
                      </a:r>
                      <a:r>
                        <a:rPr lang="en-US" baseline="0" dirty="0"/>
                        <a:t> </a:t>
                      </a:r>
                      <a:endParaRPr lang="en-US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102.77M</a:t>
                      </a:r>
                      <a:endParaRPr lang="en-US" b="1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FC15 </a:t>
                      </a:r>
                      <a:endParaRPr lang="en-US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16.7M</a:t>
                      </a:r>
                      <a:endParaRPr lang="en-US" b="1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FC16 </a:t>
                      </a:r>
                      <a:endParaRPr lang="en-US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4.1M</a:t>
                      </a:r>
                      <a:endParaRPr lang="en-US" b="1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Total</a:t>
                      </a:r>
                      <a:endParaRPr lang="en-US" b="1" i="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138M</a:t>
                      </a:r>
                      <a:endParaRPr lang="en-US" b="1" i="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</a:tbl>
          </a:graphicData>
        </a:graphic>
      </p:graphicFrame>
      <p:sp>
        <p:nvSpPr>
          <p:cNvPr id="9" name="Rounded Rectangular Callout 8"/>
          <p:cNvSpPr/>
          <p:nvPr/>
        </p:nvSpPr>
        <p:spPr>
          <a:xfrm>
            <a:off x="3919425" y="5757687"/>
            <a:ext cx="1290258" cy="509263"/>
          </a:xfrm>
          <a:prstGeom prst="wedgeRoundRectCallout">
            <a:avLst>
              <a:gd name="adj1" fmla="val -73085"/>
              <a:gd name="adj2" fmla="val 33675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800000"/>
                </a:solidFill>
                <a:latin typeface="Times New Roman"/>
                <a:cs typeface="Times New Roman"/>
              </a:rPr>
              <a:t>450MB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0846592"/>
              </p:ext>
            </p:extLst>
          </p:nvPr>
        </p:nvGraphicFramePr>
        <p:xfrm>
          <a:off x="4292601" y="2654300"/>
          <a:ext cx="4165599" cy="110744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38853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38853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38853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256540">
                <a:tc>
                  <a:txBody>
                    <a:bodyPr/>
                    <a:lstStyle/>
                    <a:p>
                      <a:r>
                        <a:rPr lang="en-US" b="0" dirty="0"/>
                        <a:t>Layer</a:t>
                      </a:r>
                      <a:r>
                        <a:rPr lang="en-US" b="0" baseline="0" dirty="0"/>
                        <a:t> type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# Params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Percent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Conv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14.4M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123.6M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89.6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11" name="Rounded Rectangular Callout 10"/>
          <p:cNvSpPr/>
          <p:nvPr/>
        </p:nvSpPr>
        <p:spPr>
          <a:xfrm>
            <a:off x="4425950" y="4024640"/>
            <a:ext cx="4254500" cy="1350000"/>
          </a:xfrm>
          <a:prstGeom prst="wedgeRoundRectCallout">
            <a:avLst>
              <a:gd name="adj1" fmla="val 9198"/>
              <a:gd name="adj2" fmla="val -68266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rgbClr val="FF0000"/>
                </a:solidFill>
              </a:rPr>
              <a:t>Questions: Which layer should we focus on for reducing # of parameters?</a:t>
            </a:r>
          </a:p>
        </p:txBody>
      </p:sp>
    </p:spTree>
    <p:extLst>
      <p:ext uri="{BB962C8B-B14F-4D97-AF65-F5344CB8AC3E}">
        <p14:creationId xmlns:p14="http://schemas.microsoft.com/office/powerpoint/2010/main" val="28263399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Locating parameters - History View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9900" y="1488872"/>
            <a:ext cx="8229600" cy="480291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 </a:t>
            </a:r>
            <a:r>
              <a:rPr lang="en-US" dirty="0" err="1"/>
              <a:t>GoogleNet</a:t>
            </a:r>
            <a:r>
              <a:rPr lang="en-US" dirty="0"/>
              <a:t> (2014 </a:t>
            </a:r>
            <a:r>
              <a:rPr lang="en-US" dirty="0" err="1"/>
              <a:t>ImageNet</a:t>
            </a:r>
            <a:r>
              <a:rPr lang="en-US" dirty="0"/>
              <a:t> Competition Winner)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 Design base module: </a:t>
            </a:r>
            <a:r>
              <a:rPr lang="en-US" dirty="0">
                <a:solidFill>
                  <a:srgbClr val="FF0000"/>
                </a:solidFill>
              </a:rPr>
              <a:t>inception module</a:t>
            </a:r>
            <a:r>
              <a:rPr lang="en-US" dirty="0"/>
              <a:t> </a:t>
            </a:r>
          </a:p>
          <a:p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Multiple path</a:t>
            </a:r>
            <a:r>
              <a:rPr lang="en-US" dirty="0"/>
              <a:t> compared with previous network structure</a:t>
            </a:r>
          </a:p>
          <a:p>
            <a:pPr marL="0" indent="0">
              <a:buNone/>
            </a:pPr>
            <a:endParaRPr lang="en-US" altLang="zh-CN" dirty="0"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BCBD4-06E4-6A40-B191-E14EF8309009}" type="slidenum">
              <a:rPr lang="en-US" smtClean="0"/>
              <a:t>13</a:t>
            </a:fld>
            <a:endParaRPr lang="en-US"/>
          </a:p>
        </p:txBody>
      </p:sp>
      <p:pic>
        <p:nvPicPr>
          <p:cNvPr id="5" name="Picture 4" descr="Screen Shot 2018-03-16 at 5.51.2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0" y="2107222"/>
            <a:ext cx="8065033" cy="258041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97649" y="6386350"/>
            <a:ext cx="871736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C. </a:t>
            </a:r>
            <a:r>
              <a:rPr lang="en-US" sz="1200" dirty="0" err="1"/>
              <a:t>Szegedy</a:t>
            </a:r>
            <a:r>
              <a:rPr lang="en-US" sz="1200" dirty="0"/>
              <a:t>, W. Liu, Y. </a:t>
            </a:r>
            <a:r>
              <a:rPr lang="en-US" sz="1200" dirty="0" err="1"/>
              <a:t>Jia</a:t>
            </a:r>
            <a:r>
              <a:rPr lang="en-US" sz="1200" dirty="0"/>
              <a:t>, P. </a:t>
            </a:r>
            <a:r>
              <a:rPr lang="en-US" sz="1200" dirty="0" err="1"/>
              <a:t>Sermanet</a:t>
            </a:r>
            <a:r>
              <a:rPr lang="en-US" sz="1200" dirty="0"/>
              <a:t>, S. Reed</a:t>
            </a:r>
            <a:r>
              <a:rPr lang="en-US" sz="1200" dirty="0" smtClean="0"/>
              <a:t>, D</a:t>
            </a:r>
            <a:r>
              <a:rPr lang="en-US" sz="1200" dirty="0"/>
              <a:t>. </a:t>
            </a:r>
            <a:r>
              <a:rPr lang="en-US" sz="1200" dirty="0" err="1"/>
              <a:t>Anguelov</a:t>
            </a:r>
            <a:r>
              <a:rPr lang="en-US" sz="1200" dirty="0"/>
              <a:t>, D. </a:t>
            </a:r>
            <a:r>
              <a:rPr lang="en-US" sz="1200" dirty="0" err="1"/>
              <a:t>Erhan</a:t>
            </a:r>
            <a:r>
              <a:rPr lang="en-US" sz="1200" dirty="0"/>
              <a:t>, V. </a:t>
            </a:r>
            <a:r>
              <a:rPr lang="en-US" sz="1200" dirty="0" err="1"/>
              <a:t>Vanhoucke</a:t>
            </a:r>
            <a:r>
              <a:rPr lang="en-US" sz="1200" dirty="0"/>
              <a:t>, and A. </a:t>
            </a:r>
            <a:r>
              <a:rPr lang="en-US" sz="1200" dirty="0" err="1" smtClean="0"/>
              <a:t>Rabinovich</a:t>
            </a:r>
            <a:r>
              <a:rPr lang="en-US" sz="1200" dirty="0" smtClean="0"/>
              <a:t>. Going </a:t>
            </a:r>
            <a:r>
              <a:rPr lang="en-US" sz="1200" dirty="0"/>
              <a:t>deeper with convolutions. </a:t>
            </a:r>
          </a:p>
        </p:txBody>
      </p:sp>
    </p:spTree>
    <p:extLst>
      <p:ext uri="{BB962C8B-B14F-4D97-AF65-F5344CB8AC3E}">
        <p14:creationId xmlns:p14="http://schemas.microsoft.com/office/powerpoint/2010/main" val="34630855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Locating parameters - History 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 </a:t>
            </a:r>
            <a:r>
              <a:rPr lang="en-US" dirty="0" err="1"/>
              <a:t>GoogleNet</a:t>
            </a:r>
            <a:r>
              <a:rPr lang="en-US" dirty="0"/>
              <a:t> (2014 </a:t>
            </a:r>
            <a:r>
              <a:rPr lang="en-US" dirty="0" err="1"/>
              <a:t>ImageNet</a:t>
            </a:r>
            <a:r>
              <a:rPr lang="en-US" dirty="0"/>
              <a:t> Competition Winner)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 9 inception modules </a:t>
            </a:r>
          </a:p>
          <a:p>
            <a:r>
              <a:rPr lang="en-US" dirty="0"/>
              <a:t> 2 separable losses function </a:t>
            </a:r>
          </a:p>
          <a:p>
            <a:r>
              <a:rPr lang="en-US" dirty="0"/>
              <a:t> Remove fully connected layers </a:t>
            </a:r>
          </a:p>
          <a:p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Model size reduce to 50MB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BCBD4-06E4-6A40-B191-E14EF8309009}" type="slidenum">
              <a:rPr lang="en-US" smtClean="0"/>
              <a:t>14</a:t>
            </a:fld>
            <a:endParaRPr lang="en-US"/>
          </a:p>
        </p:txBody>
      </p:sp>
      <p:pic>
        <p:nvPicPr>
          <p:cNvPr id="24" name="Picture 23" descr="Screen Shot 2018-03-16 at 5.55.0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00" y="2164943"/>
            <a:ext cx="8091891" cy="1975257"/>
          </a:xfrm>
          <a:prstGeom prst="rect">
            <a:avLst/>
          </a:prstGeom>
        </p:spPr>
      </p:pic>
      <p:sp>
        <p:nvSpPr>
          <p:cNvPr id="40" name="Rounded Rectangular Callout 39"/>
          <p:cNvSpPr/>
          <p:nvPr/>
        </p:nvSpPr>
        <p:spPr>
          <a:xfrm>
            <a:off x="5499258" y="4140200"/>
            <a:ext cx="1612820" cy="663045"/>
          </a:xfrm>
          <a:prstGeom prst="wedgeRoundRectCallout">
            <a:avLst>
              <a:gd name="adj1" fmla="val -70072"/>
              <a:gd name="adj2" fmla="val -92742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800000"/>
                </a:solidFill>
                <a:latin typeface="Times New Roman"/>
                <a:cs typeface="Times New Roman"/>
              </a:rPr>
              <a:t>Loss layer </a:t>
            </a:r>
          </a:p>
        </p:txBody>
      </p:sp>
      <p:sp>
        <p:nvSpPr>
          <p:cNvPr id="43" name="Rounded Rectangular Callout 42"/>
          <p:cNvSpPr/>
          <p:nvPr/>
        </p:nvSpPr>
        <p:spPr>
          <a:xfrm>
            <a:off x="7112078" y="3477155"/>
            <a:ext cx="1727043" cy="663045"/>
          </a:xfrm>
          <a:prstGeom prst="wedgeRoundRectCallout">
            <a:avLst>
              <a:gd name="adj1" fmla="val 17436"/>
              <a:gd name="adj2" fmla="val -140627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800000"/>
                </a:solidFill>
                <a:latin typeface="Times New Roman"/>
                <a:cs typeface="Times New Roman"/>
              </a:rPr>
              <a:t>Loss layer </a:t>
            </a:r>
          </a:p>
        </p:txBody>
      </p:sp>
    </p:spTree>
    <p:extLst>
      <p:ext uri="{BB962C8B-B14F-4D97-AF65-F5344CB8AC3E}">
        <p14:creationId xmlns:p14="http://schemas.microsoft.com/office/powerpoint/2010/main" val="20937543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Locating parameters - History View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dirty="0" err="1"/>
              <a:t>ResNet</a:t>
            </a:r>
            <a:r>
              <a:rPr lang="en-US" dirty="0"/>
              <a:t> (2015 </a:t>
            </a:r>
            <a:r>
              <a:rPr lang="en-US" dirty="0" err="1"/>
              <a:t>ImageNet</a:t>
            </a:r>
            <a:r>
              <a:rPr lang="en-US" dirty="0"/>
              <a:t> Competition Winner)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BCBD4-06E4-6A40-B191-E14EF8309009}" type="slidenum">
              <a:rPr lang="en-US" smtClean="0"/>
              <a:t>15</a:t>
            </a:fld>
            <a:endParaRPr lang="en-US"/>
          </a:p>
        </p:txBody>
      </p:sp>
      <p:pic>
        <p:nvPicPr>
          <p:cNvPr id="5" name="Picture 4" descr="Screen Shot 2018-03-16 at 6.39.2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800" y="2251314"/>
            <a:ext cx="7823200" cy="304772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12800" y="5327572"/>
            <a:ext cx="5854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More layers are not necessary to give better performance!</a:t>
            </a:r>
          </a:p>
        </p:txBody>
      </p:sp>
      <p:sp>
        <p:nvSpPr>
          <p:cNvPr id="8" name="Rounded Rectangular Callout 7"/>
          <p:cNvSpPr/>
          <p:nvPr/>
        </p:nvSpPr>
        <p:spPr>
          <a:xfrm>
            <a:off x="6553200" y="5721841"/>
            <a:ext cx="1130143" cy="463059"/>
          </a:xfrm>
          <a:prstGeom prst="wedgeRoundRectCallout">
            <a:avLst>
              <a:gd name="adj1" fmla="val -70072"/>
              <a:gd name="adj2" fmla="val -92742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800000"/>
                </a:solidFill>
                <a:latin typeface="Times New Roman"/>
                <a:cs typeface="Times New Roman"/>
              </a:rPr>
              <a:t>?</a:t>
            </a:r>
          </a:p>
        </p:txBody>
      </p:sp>
      <p:sp>
        <p:nvSpPr>
          <p:cNvPr id="6" name="Rectangle 5"/>
          <p:cNvSpPr/>
          <p:nvPr/>
        </p:nvSpPr>
        <p:spPr>
          <a:xfrm>
            <a:off x="851888" y="6417828"/>
            <a:ext cx="634118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 K. He, X. Zhang, S. </a:t>
            </a:r>
            <a:r>
              <a:rPr lang="en-US" sz="1200" dirty="0" err="1"/>
              <a:t>Ren</a:t>
            </a:r>
            <a:r>
              <a:rPr lang="en-US" sz="1200" dirty="0"/>
              <a:t>, and J. Sun. Deep residual </a:t>
            </a:r>
            <a:r>
              <a:rPr lang="en-US" sz="1200" dirty="0" smtClean="0"/>
              <a:t>learning for </a:t>
            </a:r>
            <a:r>
              <a:rPr lang="en-US" sz="1200" dirty="0"/>
              <a:t>image recognition. In CVPR, 2016</a:t>
            </a:r>
          </a:p>
        </p:txBody>
      </p:sp>
    </p:spTree>
    <p:extLst>
      <p:ext uri="{BB962C8B-B14F-4D97-AF65-F5344CB8AC3E}">
        <p14:creationId xmlns:p14="http://schemas.microsoft.com/office/powerpoint/2010/main" val="16838632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Locating parameters - History View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dirty="0" err="1"/>
              <a:t>ResNet</a:t>
            </a:r>
            <a:r>
              <a:rPr lang="en-US" dirty="0"/>
              <a:t> (2015 </a:t>
            </a:r>
            <a:r>
              <a:rPr lang="en-US" dirty="0" err="1"/>
              <a:t>ImageNet</a:t>
            </a:r>
            <a:r>
              <a:rPr lang="en-US" dirty="0"/>
              <a:t> Competition Winner)</a:t>
            </a:r>
          </a:p>
          <a:p>
            <a:pPr lvl="1"/>
            <a:r>
              <a:rPr lang="en-US" dirty="0"/>
              <a:t> Designed so-called residual block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BCBD4-06E4-6A40-B191-E14EF8309009}" type="slidenum">
              <a:rPr lang="en-US" smtClean="0"/>
              <a:t>16</a:t>
            </a:fld>
            <a:endParaRPr lang="en-US"/>
          </a:p>
        </p:txBody>
      </p:sp>
      <p:pic>
        <p:nvPicPr>
          <p:cNvPr id="5" name="Picture 4" descr="Screen Shot 2018-03-16 at 6.42.3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2680950"/>
            <a:ext cx="6388100" cy="359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3141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Locating parameters - History View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dirty="0" err="1"/>
              <a:t>ResNet</a:t>
            </a:r>
            <a:r>
              <a:rPr lang="en-US" dirty="0"/>
              <a:t> (2015 </a:t>
            </a:r>
            <a:r>
              <a:rPr lang="en-US" dirty="0" err="1"/>
              <a:t>ImageNet</a:t>
            </a:r>
            <a:r>
              <a:rPr lang="en-US" dirty="0"/>
              <a:t> Competition Winner)</a:t>
            </a:r>
          </a:p>
          <a:p>
            <a:pPr lvl="1"/>
            <a:r>
              <a:rPr lang="en-US" dirty="0"/>
              <a:t> 152 convolutional layers and no fully connected layer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BCBD4-06E4-6A40-B191-E14EF8309009}" type="slidenum">
              <a:rPr lang="en-US" smtClean="0"/>
              <a:t>17</a:t>
            </a:fld>
            <a:endParaRPr lang="en-US"/>
          </a:p>
        </p:txBody>
      </p:sp>
      <p:pic>
        <p:nvPicPr>
          <p:cNvPr id="6" name="Picture 5" descr="Screen Shot 2018-03-16 at 6.44.3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0062" y="2532758"/>
            <a:ext cx="2299738" cy="3823592"/>
          </a:xfrm>
          <a:prstGeom prst="rect">
            <a:avLst/>
          </a:prstGeom>
        </p:spPr>
      </p:pic>
      <p:sp>
        <p:nvSpPr>
          <p:cNvPr id="7" name="Rounded Rectangular Callout 6"/>
          <p:cNvSpPr/>
          <p:nvPr/>
        </p:nvSpPr>
        <p:spPr>
          <a:xfrm>
            <a:off x="3670300" y="3506182"/>
            <a:ext cx="1638300" cy="463059"/>
          </a:xfrm>
          <a:prstGeom prst="wedgeRoundRectCallout">
            <a:avLst>
              <a:gd name="adj1" fmla="val -70072"/>
              <a:gd name="adj2" fmla="val -92742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800000"/>
                </a:solidFill>
                <a:latin typeface="Times New Roman"/>
                <a:cs typeface="Times New Roman"/>
              </a:rPr>
              <a:t>Skip layer</a:t>
            </a:r>
          </a:p>
        </p:txBody>
      </p:sp>
      <p:sp>
        <p:nvSpPr>
          <p:cNvPr id="8" name="Rounded Rectangular Callout 7"/>
          <p:cNvSpPr/>
          <p:nvPr/>
        </p:nvSpPr>
        <p:spPr>
          <a:xfrm>
            <a:off x="3581400" y="4686300"/>
            <a:ext cx="4571843" cy="663045"/>
          </a:xfrm>
          <a:prstGeom prst="wedgeRoundRectCallout">
            <a:avLst>
              <a:gd name="adj1" fmla="val -56174"/>
              <a:gd name="adj2" fmla="val -88911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800000"/>
                </a:solidFill>
                <a:latin typeface="Times New Roman"/>
                <a:cs typeface="Times New Roman"/>
              </a:rPr>
              <a:t>96.6% test accuracy, 200MB Model size </a:t>
            </a:r>
          </a:p>
        </p:txBody>
      </p:sp>
    </p:spTree>
    <p:extLst>
      <p:ext uri="{BB962C8B-B14F-4D97-AF65-F5344CB8AC3E}">
        <p14:creationId xmlns:p14="http://schemas.microsoft.com/office/powerpoint/2010/main" val="22931769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from History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dirty="0" err="1"/>
              <a:t>AlexNet</a:t>
            </a:r>
            <a:r>
              <a:rPr lang="en-US" dirty="0"/>
              <a:t>  </a:t>
            </a:r>
            <a:r>
              <a:rPr lang="en-US" dirty="0">
                <a:sym typeface="Wingdings"/>
              </a:rPr>
              <a:t></a:t>
            </a:r>
            <a:r>
              <a:rPr lang="en-US" dirty="0"/>
              <a:t> VGG-Net </a:t>
            </a:r>
            <a:r>
              <a:rPr lang="en-US" dirty="0">
                <a:sym typeface="Wingdings"/>
              </a:rPr>
              <a:t></a:t>
            </a:r>
            <a:r>
              <a:rPr lang="en-US" dirty="0"/>
              <a:t> </a:t>
            </a:r>
            <a:r>
              <a:rPr lang="en-US" dirty="0" err="1"/>
              <a:t>GoogleNet</a:t>
            </a:r>
            <a:r>
              <a:rPr lang="en-US" dirty="0"/>
              <a:t> </a:t>
            </a:r>
            <a:r>
              <a:rPr lang="en-US" dirty="0">
                <a:sym typeface="Wingdings"/>
              </a:rPr>
              <a:t> </a:t>
            </a:r>
            <a:r>
              <a:rPr lang="en-US" dirty="0" err="1"/>
              <a:t>ResNet</a:t>
            </a:r>
            <a:endParaRPr lang="en-US" dirty="0"/>
          </a:p>
          <a:p>
            <a:pPr lvl="1"/>
            <a:r>
              <a:rPr lang="en-US" dirty="0"/>
              <a:t> Test accuracy are increasing to plateau (96.6%)</a:t>
            </a:r>
          </a:p>
          <a:p>
            <a:pPr lvl="1"/>
            <a:r>
              <a:rPr lang="en-US" dirty="0"/>
              <a:t> Reducing model size by removing fully connected layer</a:t>
            </a:r>
          </a:p>
          <a:p>
            <a:pPr lvl="1"/>
            <a:r>
              <a:rPr lang="en-US" dirty="0"/>
              <a:t> Still need to reduce model size but without losing performance 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BCBD4-06E4-6A40-B191-E14EF8309009}" type="slidenum">
              <a:rPr lang="en-US" smtClean="0"/>
              <a:t>18</a:t>
            </a:fld>
            <a:endParaRPr lang="en-US"/>
          </a:p>
        </p:txBody>
      </p:sp>
      <p:sp>
        <p:nvSpPr>
          <p:cNvPr id="9" name="Rounded Rectangular Callout 8"/>
          <p:cNvSpPr/>
          <p:nvPr/>
        </p:nvSpPr>
        <p:spPr>
          <a:xfrm>
            <a:off x="1225550" y="4329440"/>
            <a:ext cx="6648450" cy="1350000"/>
          </a:xfrm>
          <a:prstGeom prst="wedgeRoundRectCallout">
            <a:avLst>
              <a:gd name="adj1" fmla="val 19795"/>
              <a:gd name="adj2" fmla="val -49964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rgbClr val="FF0000"/>
                </a:solidFill>
              </a:rPr>
              <a:t>Questions: Which layer should we focus on for reducing # of parameters?</a:t>
            </a:r>
          </a:p>
        </p:txBody>
      </p:sp>
    </p:spTree>
    <p:extLst>
      <p:ext uri="{BB962C8B-B14F-4D97-AF65-F5344CB8AC3E}">
        <p14:creationId xmlns:p14="http://schemas.microsoft.com/office/powerpoint/2010/main" val="15065099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800000"/>
                </a:solidFill>
              </a:rPr>
              <a:t> Motivation</a:t>
            </a:r>
          </a:p>
          <a:p>
            <a:r>
              <a:rPr lang="en-US" dirty="0"/>
              <a:t> Where to </a:t>
            </a:r>
            <a:r>
              <a:rPr lang="en-US" dirty="0" smtClean="0"/>
              <a:t>focus on </a:t>
            </a:r>
            <a:r>
              <a:rPr lang="en-US" dirty="0"/>
              <a:t>to compress </a:t>
            </a:r>
          </a:p>
          <a:p>
            <a:r>
              <a:rPr lang="en-US" dirty="0"/>
              <a:t> Different compressing methods</a:t>
            </a:r>
          </a:p>
          <a:p>
            <a:r>
              <a:rPr lang="en-US" dirty="0"/>
              <a:t> </a:t>
            </a:r>
            <a:r>
              <a:rPr lang="en-US" dirty="0" smtClean="0"/>
              <a:t>SEP-Net (My Research Work)</a:t>
            </a:r>
            <a:endParaRPr lang="en-US" dirty="0"/>
          </a:p>
          <a:p>
            <a:r>
              <a:rPr lang="en-US" dirty="0"/>
              <a:t> Experimental Results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BCBD4-06E4-6A40-B191-E14EF830900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7130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800000"/>
                </a:solidFill>
              </a:rPr>
              <a:t> </a:t>
            </a:r>
            <a:r>
              <a:rPr lang="en-US" dirty="0"/>
              <a:t>Motivation</a:t>
            </a:r>
          </a:p>
          <a:p>
            <a:r>
              <a:rPr lang="en-US" dirty="0"/>
              <a:t> Where to focus on to compress </a:t>
            </a:r>
          </a:p>
          <a:p>
            <a:r>
              <a:rPr lang="en-US" dirty="0"/>
              <a:t> </a:t>
            </a:r>
            <a:r>
              <a:rPr lang="en-US" b="1" dirty="0">
                <a:solidFill>
                  <a:srgbClr val="800000"/>
                </a:solidFill>
              </a:rPr>
              <a:t>Compressing for Convolutional layer</a:t>
            </a:r>
          </a:p>
          <a:p>
            <a:r>
              <a:rPr lang="en-US" dirty="0"/>
              <a:t> SEP-Net (My Research Work)</a:t>
            </a:r>
          </a:p>
          <a:p>
            <a:r>
              <a:rPr lang="en-US" dirty="0" smtClean="0"/>
              <a:t> </a:t>
            </a:r>
            <a:r>
              <a:rPr lang="en-US" dirty="0"/>
              <a:t>Experimental Results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BCBD4-06E4-6A40-B191-E14EF830900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0258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Targeting on convolution layer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Group-wise convolution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BCBD4-06E4-6A40-B191-E14EF8309009}" type="slidenum">
              <a:rPr lang="en-US" smtClean="0"/>
              <a:t>20</a:t>
            </a:fld>
            <a:endParaRPr lang="en-US"/>
          </a:p>
        </p:txBody>
      </p:sp>
      <p:pic>
        <p:nvPicPr>
          <p:cNvPr id="5" name="Picture 4" descr="group-convolution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336800"/>
            <a:ext cx="4256103" cy="3352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610100" y="2387600"/>
            <a:ext cx="39751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Take an example:</a:t>
            </a:r>
          </a:p>
          <a:p>
            <a:r>
              <a:rPr lang="en-US" dirty="0"/>
              <a:t>	Input feature map: 16 x 48 x 48</a:t>
            </a:r>
          </a:p>
          <a:p>
            <a:r>
              <a:rPr lang="en-US" dirty="0"/>
              <a:t>	Output feature map: 32 x 48 x 48</a:t>
            </a:r>
          </a:p>
          <a:p>
            <a:r>
              <a:rPr lang="en-US" dirty="0"/>
              <a:t>	Filter size: 3 x </a:t>
            </a:r>
            <a:r>
              <a:rPr lang="en-US" dirty="0" smtClean="0"/>
              <a:t>3</a:t>
            </a:r>
          </a:p>
          <a:p>
            <a:r>
              <a:rPr lang="en-US" dirty="0"/>
              <a:t>	</a:t>
            </a:r>
            <a:r>
              <a:rPr lang="en-US" dirty="0" smtClean="0"/>
              <a:t>padding and stride: 1, 1</a:t>
            </a:r>
            <a:endParaRPr lang="en-US" dirty="0"/>
          </a:p>
          <a:p>
            <a:endParaRPr lang="en-US" dirty="0"/>
          </a:p>
          <a:p>
            <a:r>
              <a:rPr lang="en-US" dirty="0"/>
              <a:t> Original convolution:</a:t>
            </a:r>
          </a:p>
          <a:p>
            <a:r>
              <a:rPr lang="en-US" dirty="0"/>
              <a:t>	16 X 11 X 11 X 32</a:t>
            </a:r>
          </a:p>
          <a:p>
            <a:endParaRPr lang="en-US" dirty="0"/>
          </a:p>
          <a:p>
            <a:r>
              <a:rPr lang="en-US" dirty="0"/>
              <a:t>Group wise convolution: (4 group)</a:t>
            </a:r>
          </a:p>
          <a:p>
            <a:r>
              <a:rPr lang="en-US" dirty="0"/>
              <a:t>	16/4 x 11 x 11 x 32</a:t>
            </a:r>
          </a:p>
          <a:p>
            <a:r>
              <a:rPr lang="en-US" dirty="0"/>
              <a:t>	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00100" y="5753100"/>
            <a:ext cx="7302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Reducing # of parameters in convolution k times (k group convolution)</a:t>
            </a:r>
          </a:p>
        </p:txBody>
      </p:sp>
      <p:sp>
        <p:nvSpPr>
          <p:cNvPr id="8" name="Rounded Rectangular Callout 7"/>
          <p:cNvSpPr/>
          <p:nvPr/>
        </p:nvSpPr>
        <p:spPr>
          <a:xfrm>
            <a:off x="2186437" y="1927605"/>
            <a:ext cx="3223638" cy="463059"/>
          </a:xfrm>
          <a:prstGeom prst="wedgeRoundRectCallout">
            <a:avLst>
              <a:gd name="adj1" fmla="val -56715"/>
              <a:gd name="adj2" fmla="val 149865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800000"/>
                </a:solidFill>
                <a:latin typeface="Times New Roman"/>
                <a:cs typeface="Times New Roman"/>
              </a:rPr>
              <a:t>Why can we do this? </a:t>
            </a:r>
            <a:endParaRPr lang="en-US" sz="2400" b="1" dirty="0">
              <a:solidFill>
                <a:srgbClr val="800000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2415048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Targeting on convolution layer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Depth-wise separable convolution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BCBD4-06E4-6A40-B191-E14EF8309009}" type="slidenum">
              <a:rPr lang="en-US" smtClean="0"/>
              <a:t>21</a:t>
            </a:fld>
            <a:endParaRPr lang="en-US"/>
          </a:p>
        </p:txBody>
      </p:sp>
      <p:pic>
        <p:nvPicPr>
          <p:cNvPr id="6" name="Picture 5" descr="Screen Shot 2018-03-20 at 8.58.07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023" y="2353725"/>
            <a:ext cx="7810500" cy="30099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25119" y="5901603"/>
            <a:ext cx="78990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https://www.slideshare.net/DongWonShin4/depthwise-separable-convolution</a:t>
            </a:r>
          </a:p>
        </p:txBody>
      </p:sp>
      <p:sp>
        <p:nvSpPr>
          <p:cNvPr id="8" name="Rounded Rectangular Callout 7"/>
          <p:cNvSpPr/>
          <p:nvPr/>
        </p:nvSpPr>
        <p:spPr>
          <a:xfrm>
            <a:off x="5463162" y="1964238"/>
            <a:ext cx="3223638" cy="463059"/>
          </a:xfrm>
          <a:prstGeom prst="wedgeRoundRectCallout">
            <a:avLst>
              <a:gd name="adj1" fmla="val -56715"/>
              <a:gd name="adj2" fmla="val 149865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800000"/>
                </a:solidFill>
                <a:latin typeface="Times New Roman"/>
                <a:cs typeface="Times New Roman"/>
              </a:rPr>
              <a:t>Why can we do this? </a:t>
            </a:r>
            <a:endParaRPr lang="en-US" sz="2400" b="1" dirty="0">
              <a:solidFill>
                <a:srgbClr val="800000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2213176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Targeting on convolution layer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Point wise convolution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BCBD4-06E4-6A40-B191-E14EF8309009}" type="slidenum">
              <a:rPr lang="en-US" smtClean="0"/>
              <a:t>22</a:t>
            </a:fld>
            <a:endParaRPr lang="en-US"/>
          </a:p>
        </p:txBody>
      </p:sp>
      <p:pic>
        <p:nvPicPr>
          <p:cNvPr id="5" name="Picture 4" descr="Screen Shot 2018-03-16 at 7.40.0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2277906"/>
            <a:ext cx="6972300" cy="303772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FA1332B7-CEF8-4DDB-B658-50F27C06D1B2}"/>
              </a:ext>
            </a:extLst>
          </p:cNvPr>
          <p:cNvSpPr txBox="1"/>
          <p:nvPr/>
        </p:nvSpPr>
        <p:spPr>
          <a:xfrm>
            <a:off x="952500" y="5598179"/>
            <a:ext cx="59522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prstClr val="black"/>
                </a:solidFill>
                <a:latin typeface="Times New Roman"/>
                <a:cs typeface="Times New Roman"/>
              </a:rPr>
              <a:t>1 x 1 filters serve as data transformation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75551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Weight Pruning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BCBD4-06E4-6A40-B191-E14EF8309009}" type="slidenum">
              <a:rPr lang="en-US" smtClean="0"/>
              <a:t>23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Magnitude-based Method: Iterative Pruning + Retraining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354" y="2753722"/>
            <a:ext cx="2846966" cy="2951515"/>
          </a:xfrm>
          <a:prstGeom prst="rect">
            <a:avLst/>
          </a:prstGeom>
        </p:spPr>
      </p:pic>
      <p:pic>
        <p:nvPicPr>
          <p:cNvPr id="8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9844" y="2803530"/>
            <a:ext cx="4834701" cy="281237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85993" y="5879064"/>
            <a:ext cx="102487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Han, Song, et al. "Learning both weights and connections for efficient neural network." NIPS. 2015.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9948816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Weight Pruning Implementation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45188"/>
            <a:ext cx="8229600" cy="2777524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Before pruning: </a:t>
            </a:r>
            <a:r>
              <a:rPr lang="en-US" dirty="0" err="1" smtClean="0"/>
              <a:t>w</a:t>
            </a:r>
            <a:r>
              <a:rPr lang="en-US" baseline="-25000" dirty="0" err="1" smtClean="0"/>
              <a:t>ij</a:t>
            </a:r>
            <a:r>
              <a:rPr lang="en-US" dirty="0" smtClean="0"/>
              <a:t> in W[i, j]</a:t>
            </a:r>
          </a:p>
          <a:p>
            <a:r>
              <a:rPr lang="en-US" dirty="0" smtClean="0"/>
              <a:t>After pruning: </a:t>
            </a:r>
            <a:r>
              <a:rPr lang="en-US" dirty="0" err="1" smtClean="0"/>
              <a:t>w</a:t>
            </a:r>
            <a:r>
              <a:rPr lang="en-US" baseline="-25000" dirty="0" err="1" smtClean="0"/>
              <a:t>ij</a:t>
            </a:r>
            <a:r>
              <a:rPr lang="en-US" dirty="0" smtClean="0"/>
              <a:t> in list L</a:t>
            </a:r>
            <a:r>
              <a:rPr lang="en-US" baseline="-25000" dirty="0" smtClean="0"/>
              <a:t>i</a:t>
            </a:r>
            <a:r>
              <a:rPr lang="en-US" dirty="0" smtClean="0"/>
              <a:t> = { (j, </a:t>
            </a:r>
            <a:r>
              <a:rPr lang="en-US" dirty="0" err="1" smtClean="0"/>
              <a:t>w</a:t>
            </a:r>
            <a:r>
              <a:rPr lang="en-US" baseline="-25000" dirty="0" err="1" smtClean="0"/>
              <a:t>ij</a:t>
            </a:r>
            <a:r>
              <a:rPr lang="en-US" dirty="0" smtClean="0"/>
              <a:t>) : j </a:t>
            </a:r>
            <a:r>
              <a:rPr lang="en-US" dirty="0" smtClean="0">
                <a:sym typeface="Symbol" panose="05050102010706020507" pitchFamily="18" charset="2"/>
              </a:rPr>
              <a:t> 0, </a:t>
            </a:r>
            <a:r>
              <a:rPr lang="en-US" dirty="0" err="1"/>
              <a:t>w</a:t>
            </a:r>
            <a:r>
              <a:rPr lang="en-US" baseline="-25000" dirty="0" err="1"/>
              <a:t>ij</a:t>
            </a:r>
            <a:r>
              <a:rPr lang="en-US" dirty="0"/>
              <a:t> &gt; </a:t>
            </a:r>
            <a:r>
              <a:rPr lang="en-US" dirty="0" smtClean="0">
                <a:sym typeface="Symbol" panose="05050102010706020507" pitchFamily="18" charset="2"/>
              </a:rPr>
              <a:t> }</a:t>
            </a:r>
            <a:r>
              <a:rPr lang="en-US" dirty="0" smtClean="0"/>
              <a:t> </a:t>
            </a:r>
          </a:p>
          <a:p>
            <a:r>
              <a:rPr lang="en-US" altLang="zh-CN" dirty="0" smtClean="0"/>
              <a:t>To reduce the memory, j can be replaced by a three-bits integer to store the next available position.</a:t>
            </a:r>
          </a:p>
          <a:p>
            <a:r>
              <a:rPr lang="en-US" altLang="zh-CN" dirty="0" smtClean="0"/>
              <a:t>Example</a:t>
            </a:r>
            <a:r>
              <a:rPr lang="zh-CN" altLang="en-US" dirty="0" smtClean="0"/>
              <a:t>：</a:t>
            </a:r>
            <a:r>
              <a:rPr lang="en-US" altLang="zh-CN" sz="2400" dirty="0" smtClean="0"/>
              <a:t>Instead of L = { (1, 3.4), (4, 0.9), (15, 1.7) }, we use M </a:t>
            </a:r>
            <a:r>
              <a:rPr lang="en-US" altLang="zh-CN" sz="2400" dirty="0"/>
              <a:t>= { (1, 3.4), </a:t>
            </a:r>
            <a:r>
              <a:rPr lang="en-US" altLang="zh-CN" sz="2400" dirty="0" smtClean="0"/>
              <a:t>(3, </a:t>
            </a:r>
            <a:r>
              <a:rPr lang="en-US" altLang="zh-CN" sz="2400" dirty="0"/>
              <a:t>0.9), </a:t>
            </a:r>
            <a:r>
              <a:rPr lang="en-US" altLang="zh-CN" sz="2400" dirty="0" smtClean="0"/>
              <a:t>(8, 0), (3, </a:t>
            </a:r>
            <a:r>
              <a:rPr lang="en-US" altLang="zh-CN" sz="2400" dirty="0"/>
              <a:t>1.7) </a:t>
            </a:r>
            <a:r>
              <a:rPr lang="en-US" altLang="zh-CN" sz="2400" dirty="0" smtClean="0"/>
              <a:t>}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BCBD4-06E4-6A40-B191-E14EF8309009}" type="slidenum">
              <a:rPr lang="en-US" smtClean="0"/>
              <a:t>24</a:t>
            </a:fld>
            <a:endParaRPr lang="en-US"/>
          </a:p>
        </p:txBody>
      </p:sp>
      <p:pic>
        <p:nvPicPr>
          <p:cNvPr id="1026" name="Picture 2" descr="Image result for 韩松 深入压缩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464" y="4450709"/>
            <a:ext cx="8324381" cy="2064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52890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Weight Pruning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BCBD4-06E4-6A40-B191-E14EF8309009}" type="slidenum">
              <a:rPr lang="en-US" smtClean="0"/>
              <a:t>25</a:t>
            </a:fld>
            <a:endParaRPr lang="en-US"/>
          </a:p>
        </p:txBody>
      </p:sp>
      <p:sp>
        <p:nvSpPr>
          <p:cNvPr id="5" name="Rounded Rectangular Callout 4"/>
          <p:cNvSpPr/>
          <p:nvPr/>
        </p:nvSpPr>
        <p:spPr>
          <a:xfrm>
            <a:off x="1701832" y="1520980"/>
            <a:ext cx="5198148" cy="652577"/>
          </a:xfrm>
          <a:prstGeom prst="wedgeRoundRectCallout">
            <a:avLst>
              <a:gd name="adj1" fmla="val 19795"/>
              <a:gd name="adj2" fmla="val -49964"/>
              <a:gd name="adj3" fmla="val 16667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dirty="0" smtClean="0">
                <a:solidFill>
                  <a:srgbClr val="FF0000"/>
                </a:solidFill>
              </a:rPr>
              <a:t>Choose a neural network architecture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6" name="Rounded Rectangular Callout 5"/>
          <p:cNvSpPr/>
          <p:nvPr/>
        </p:nvSpPr>
        <p:spPr>
          <a:xfrm>
            <a:off x="1744324" y="2699104"/>
            <a:ext cx="5198148" cy="652577"/>
          </a:xfrm>
          <a:prstGeom prst="wedgeRoundRectCallout">
            <a:avLst>
              <a:gd name="adj1" fmla="val 19795"/>
              <a:gd name="adj2" fmla="val -49964"/>
              <a:gd name="adj3" fmla="val 16667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FF0000"/>
                </a:solidFill>
              </a:rPr>
              <a:t>Train this network to converge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7" name="Rounded Rectangular Callout 6"/>
          <p:cNvSpPr/>
          <p:nvPr/>
        </p:nvSpPr>
        <p:spPr>
          <a:xfrm>
            <a:off x="1744324" y="3962704"/>
            <a:ext cx="5198148" cy="652577"/>
          </a:xfrm>
          <a:prstGeom prst="wedgeRoundRectCallout">
            <a:avLst>
              <a:gd name="adj1" fmla="val 19795"/>
              <a:gd name="adj2" fmla="val -49964"/>
              <a:gd name="adj3" fmla="val 16667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dirty="0" smtClean="0">
                <a:solidFill>
                  <a:srgbClr val="FF0000"/>
                </a:solidFill>
              </a:rPr>
              <a:t>Pruning the weights based on threshold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8" name="Rounded Rectangular Callout 7"/>
          <p:cNvSpPr/>
          <p:nvPr/>
        </p:nvSpPr>
        <p:spPr>
          <a:xfrm>
            <a:off x="1750680" y="5189672"/>
            <a:ext cx="5198148" cy="652577"/>
          </a:xfrm>
          <a:prstGeom prst="wedgeRoundRectCallout">
            <a:avLst>
              <a:gd name="adj1" fmla="val 19795"/>
              <a:gd name="adj2" fmla="val -49964"/>
              <a:gd name="adj3" fmla="val 16667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FF0000"/>
                </a:solidFill>
              </a:rPr>
              <a:t>Train the network to converge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9" name="Down Arrow 8"/>
          <p:cNvSpPr/>
          <p:nvPr/>
        </p:nvSpPr>
        <p:spPr>
          <a:xfrm>
            <a:off x="3801793" y="2173557"/>
            <a:ext cx="423680" cy="525547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own Arrow 9"/>
          <p:cNvSpPr/>
          <p:nvPr/>
        </p:nvSpPr>
        <p:spPr>
          <a:xfrm>
            <a:off x="3832073" y="3400525"/>
            <a:ext cx="423680" cy="525547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Down Arrow 11"/>
          <p:cNvSpPr/>
          <p:nvPr/>
        </p:nvSpPr>
        <p:spPr>
          <a:xfrm>
            <a:off x="3844285" y="4651914"/>
            <a:ext cx="423680" cy="525547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Curved Left Arrow 21"/>
          <p:cNvSpPr/>
          <p:nvPr/>
        </p:nvSpPr>
        <p:spPr>
          <a:xfrm rot="10800000">
            <a:off x="712626" y="3962702"/>
            <a:ext cx="1038051" cy="1678777"/>
          </a:xfrm>
          <a:prstGeom prst="curved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3245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2" grpId="0" animBg="1"/>
      <p:bldP spid="22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Weight Pruning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86256"/>
            <a:ext cx="8229600" cy="4802914"/>
          </a:xfrm>
        </p:spPr>
        <p:txBody>
          <a:bodyPr/>
          <a:lstStyle/>
          <a:p>
            <a:r>
              <a:rPr lang="en-US" dirty="0" smtClean="0"/>
              <a:t> Experiment Results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BCBD4-06E4-6A40-B191-E14EF8309009}" type="slidenum">
              <a:rPr lang="en-US" smtClean="0"/>
              <a:t>26</a:t>
            </a:fld>
            <a:endParaRPr lang="en-US"/>
          </a:p>
        </p:txBody>
      </p:sp>
      <p:graphicFrame>
        <p:nvGraphicFramePr>
          <p:cNvPr id="6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04257980"/>
              </p:ext>
            </p:extLst>
          </p:nvPr>
        </p:nvGraphicFramePr>
        <p:xfrm>
          <a:off x="867321" y="1830460"/>
          <a:ext cx="7574734" cy="40145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8249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04591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23268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431911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481717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421803">
                <a:tc>
                  <a:txBody>
                    <a:bodyPr/>
                    <a:lstStyle/>
                    <a:p>
                      <a:r>
                        <a:rPr lang="en-US" altLang="zh-CN" dirty="0"/>
                        <a:t>Network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Top-1 Error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Top-5 Error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# of Params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Compression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2180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LeNet-300-100 Ref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1.64%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267K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l"/>
                      <a:r>
                        <a:rPr lang="en-US" dirty="0"/>
                        <a:t>12X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2180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LeNet-300-100 Pruned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1.59%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22K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2180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LeNet-5 Ref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431K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US" dirty="0"/>
                        <a:t>12X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2180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LeNet-5 Pruned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0.77%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36K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2180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AlexNet Ref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42.78%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19.73%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61M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US" dirty="0"/>
                        <a:t>9X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2180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AlexNet Pruned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42.77%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19.67%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6.7M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42180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VGG-16 Ref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31.50%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11.32%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138M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US" dirty="0"/>
                        <a:t>13X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42180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VGG-16 Pruned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31.34%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10.88%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10.3M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785993" y="5879064"/>
            <a:ext cx="76560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Han, Song, et al. "Learning both weights and connections for efficient neural network." NIPS. 2015.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5621183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800000"/>
                </a:solidFill>
              </a:rPr>
              <a:t> </a:t>
            </a:r>
            <a:r>
              <a:rPr lang="en-US" dirty="0"/>
              <a:t>Motivation</a:t>
            </a:r>
          </a:p>
          <a:p>
            <a:r>
              <a:rPr lang="en-US" dirty="0"/>
              <a:t> Where to focus on to compress </a:t>
            </a:r>
          </a:p>
          <a:p>
            <a:r>
              <a:rPr lang="en-US" dirty="0"/>
              <a:t> Compressing for Convolutional layer</a:t>
            </a:r>
          </a:p>
          <a:p>
            <a:r>
              <a:rPr lang="en-US" dirty="0"/>
              <a:t> </a:t>
            </a:r>
            <a:r>
              <a:rPr lang="en-US" b="1" dirty="0">
                <a:solidFill>
                  <a:srgbClr val="800000"/>
                </a:solidFill>
              </a:rPr>
              <a:t>SEP-</a:t>
            </a:r>
            <a:r>
              <a:rPr lang="en-US" b="1" dirty="0" smtClean="0">
                <a:solidFill>
                  <a:srgbClr val="800000"/>
                </a:solidFill>
              </a:rPr>
              <a:t>Net</a:t>
            </a:r>
            <a:r>
              <a:rPr lang="en-US" b="1" dirty="0">
                <a:solidFill>
                  <a:srgbClr val="800000"/>
                </a:solidFill>
              </a:rPr>
              <a:t> (My Research Work)</a:t>
            </a:r>
          </a:p>
          <a:p>
            <a:r>
              <a:rPr lang="en-US" dirty="0" smtClean="0"/>
              <a:t> </a:t>
            </a:r>
            <a:r>
              <a:rPr lang="en-US" dirty="0"/>
              <a:t>Experimental Results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BCBD4-06E4-6A40-B191-E14EF830900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4513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Targeting on convolution layer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Quantization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BCBD4-06E4-6A40-B191-E14EF8309009}" type="slidenum">
              <a:rPr lang="en-US" smtClean="0"/>
              <a:t>28</a:t>
            </a:fld>
            <a:endParaRPr lang="en-US"/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4826000" y="3911600"/>
            <a:ext cx="2806700" cy="254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6083300" y="2425700"/>
            <a:ext cx="0" cy="27940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6083300" y="3238500"/>
            <a:ext cx="130810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4775200" y="4622800"/>
            <a:ext cx="13081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327900" y="3980934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549900" y="2425700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702300" y="3003034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184900" y="4438134"/>
            <a:ext cx="368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-1</a:t>
            </a:r>
          </a:p>
        </p:txBody>
      </p:sp>
      <p:pic>
        <p:nvPicPr>
          <p:cNvPr id="17" name="Picture 16" descr="Screen Shot 2018-03-16 at 7.11.1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250" y="2203966"/>
            <a:ext cx="3178207" cy="3025775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625600" y="5448300"/>
            <a:ext cx="147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General case 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362450" y="5480566"/>
            <a:ext cx="422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Quantization we used for simple purpose  </a:t>
            </a:r>
          </a:p>
        </p:txBody>
      </p:sp>
    </p:spTree>
    <p:extLst>
      <p:ext uri="{BB962C8B-B14F-4D97-AF65-F5344CB8AC3E}">
        <p14:creationId xmlns:p14="http://schemas.microsoft.com/office/powerpoint/2010/main" val="1214331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 Example: Image classification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BCBD4-06E4-6A40-B191-E14EF8309009}" type="slidenum">
              <a:rPr lang="en-US" smtClean="0"/>
              <a:t>2</a:t>
            </a:fld>
            <a:endParaRPr lang="en-US"/>
          </a:p>
        </p:txBody>
      </p:sp>
      <p:pic>
        <p:nvPicPr>
          <p:cNvPr id="6" name="Picture 5" descr="imageNet_testAccuracy_2012_2017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0" y="2197100"/>
            <a:ext cx="6311900" cy="350131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93700" y="5846627"/>
            <a:ext cx="8547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Accuracy: </a:t>
            </a:r>
            <a:r>
              <a:rPr lang="en-US" dirty="0" smtClean="0"/>
              <a:t>Test </a:t>
            </a:r>
            <a:r>
              <a:rPr lang="en-US" dirty="0"/>
              <a:t>on ImageNet Benchmark Dataset (about 1.2 million images, 1000 classes )</a:t>
            </a:r>
          </a:p>
        </p:txBody>
      </p:sp>
    </p:spTree>
    <p:extLst>
      <p:ext uri="{BB962C8B-B14F-4D97-AF65-F5344CB8AC3E}">
        <p14:creationId xmlns:p14="http://schemas.microsoft.com/office/powerpoint/2010/main" val="23217791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Pattern </a:t>
            </a:r>
            <a:r>
              <a:rPr lang="en-US" dirty="0" err="1"/>
              <a:t>Binarization</a:t>
            </a:r>
            <a:r>
              <a:rPr lang="en-US" dirty="0"/>
              <a:t> (Quantization)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k x k (k &gt; 1) filters serve as spatial pattern extraction. </a:t>
            </a:r>
          </a:p>
          <a:p>
            <a:r>
              <a:rPr lang="en-US" dirty="0"/>
              <a:t> 1 x 1 filters serve as data transformation.</a:t>
            </a:r>
          </a:p>
          <a:p>
            <a:r>
              <a:rPr lang="en-US" dirty="0"/>
              <a:t> Reduced </a:t>
            </a:r>
            <a:r>
              <a:rPr lang="en-US" dirty="0" smtClean="0"/>
              <a:t>memory usage of </a:t>
            </a:r>
            <a:r>
              <a:rPr lang="en-US" dirty="0"/>
              <a:t>model dramatically.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BCBD4-06E4-6A40-B191-E14EF8309009}" type="slidenum">
              <a:rPr lang="en-US" smtClean="0"/>
              <a:t>29</a:t>
            </a:fld>
            <a:endParaRPr lang="en-US"/>
          </a:p>
        </p:txBody>
      </p:sp>
      <p:pic>
        <p:nvPicPr>
          <p:cNvPr id="5" name="Picture 4" descr="pattern-binarizati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7304" y="3495272"/>
            <a:ext cx="5606796" cy="230987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358900" y="5880100"/>
            <a:ext cx="7861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trained 3 x 3 filter from </a:t>
            </a:r>
            <a:r>
              <a:rPr lang="en-US" dirty="0" err="1"/>
              <a:t>GoogleNet</a:t>
            </a:r>
            <a:r>
              <a:rPr lang="en-US" dirty="0"/>
              <a:t> (left) and its </a:t>
            </a:r>
            <a:r>
              <a:rPr lang="en-US" dirty="0" err="1"/>
              <a:t>binarized</a:t>
            </a:r>
            <a:r>
              <a:rPr lang="en-US" dirty="0"/>
              <a:t> filter (right)</a:t>
            </a:r>
          </a:p>
        </p:txBody>
      </p:sp>
    </p:spTree>
    <p:extLst>
      <p:ext uri="{BB962C8B-B14F-4D97-AF65-F5344CB8AC3E}">
        <p14:creationId xmlns:p14="http://schemas.microsoft.com/office/powerpoint/2010/main" val="30547506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Pattern </a:t>
            </a:r>
            <a:r>
              <a:rPr lang="en-US" dirty="0" err="1"/>
              <a:t>Binarization</a:t>
            </a:r>
            <a:r>
              <a:rPr lang="en-US" dirty="0"/>
              <a:t> (Quantization)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BCBD4-06E4-6A40-B191-E14EF8309009}" type="slidenum">
              <a:rPr lang="en-US" smtClean="0"/>
              <a:t>30</a:t>
            </a:fld>
            <a:endParaRPr lang="en-US"/>
          </a:p>
        </p:txBody>
      </p:sp>
      <p:pic>
        <p:nvPicPr>
          <p:cNvPr id="5" name="Picture 4" descr="pattern-binarizati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7804" y="1590272"/>
            <a:ext cx="4844796" cy="1995951"/>
          </a:xfrm>
          <a:prstGeom prst="rect">
            <a:avLst/>
          </a:prstGeom>
        </p:spPr>
      </p:pic>
      <p:sp>
        <p:nvSpPr>
          <p:cNvPr id="8" name="Rounded Rectangular Callout 7"/>
          <p:cNvSpPr/>
          <p:nvPr/>
        </p:nvSpPr>
        <p:spPr>
          <a:xfrm>
            <a:off x="781050" y="3692540"/>
            <a:ext cx="7969250" cy="625460"/>
          </a:xfrm>
          <a:prstGeom prst="wedgeRoundRectCallout">
            <a:avLst>
              <a:gd name="adj1" fmla="val 19795"/>
              <a:gd name="adj2" fmla="val -49964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rgbClr val="FF0000"/>
                </a:solidFill>
              </a:rPr>
              <a:t>How much can we reduce </a:t>
            </a:r>
            <a:r>
              <a:rPr lang="en-US" sz="2400" dirty="0" smtClean="0">
                <a:solidFill>
                  <a:srgbClr val="FF0000"/>
                </a:solidFill>
              </a:rPr>
              <a:t>memory usage by </a:t>
            </a:r>
            <a:r>
              <a:rPr lang="en-US" sz="2400" dirty="0">
                <a:solidFill>
                  <a:srgbClr val="FF0000"/>
                </a:solidFill>
              </a:rPr>
              <a:t>the above ?</a:t>
            </a:r>
          </a:p>
        </p:txBody>
      </p:sp>
      <p:sp>
        <p:nvSpPr>
          <p:cNvPr id="9" name="Rounded Rectangular Callout 8"/>
          <p:cNvSpPr/>
          <p:nvPr/>
        </p:nvSpPr>
        <p:spPr>
          <a:xfrm>
            <a:off x="781050" y="5217789"/>
            <a:ext cx="7969250" cy="955661"/>
          </a:xfrm>
          <a:prstGeom prst="wedgeRoundRectCallout">
            <a:avLst>
              <a:gd name="adj1" fmla="val 19795"/>
              <a:gd name="adj2" fmla="val -49964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400" dirty="0">
              <a:solidFill>
                <a:srgbClr val="FF0000"/>
              </a:solidFill>
            </a:endParaRPr>
          </a:p>
          <a:p>
            <a:r>
              <a:rPr lang="en-US" sz="2400" dirty="0">
                <a:solidFill>
                  <a:srgbClr val="FF0000"/>
                </a:solidFill>
              </a:rPr>
              <a:t>Before:  9 parameters </a:t>
            </a:r>
            <a:r>
              <a:rPr lang="en-US" sz="2400" dirty="0">
                <a:solidFill>
                  <a:srgbClr val="FF0000"/>
                </a:solidFill>
                <a:sym typeface="Wingdings"/>
              </a:rPr>
              <a:t> </a:t>
            </a:r>
            <a:r>
              <a:rPr lang="en-US" sz="2400" dirty="0" smtClean="0">
                <a:solidFill>
                  <a:srgbClr val="FF0000"/>
                </a:solidFill>
                <a:sym typeface="Wingdings"/>
              </a:rPr>
              <a:t>9 x 4 </a:t>
            </a:r>
            <a:r>
              <a:rPr lang="en-US" sz="2400" dirty="0">
                <a:solidFill>
                  <a:srgbClr val="FF0000"/>
                </a:solidFill>
                <a:sym typeface="Wingdings"/>
              </a:rPr>
              <a:t>Bytes</a:t>
            </a:r>
            <a:endParaRPr lang="en-US" sz="2400" dirty="0">
              <a:solidFill>
                <a:srgbClr val="FF0000"/>
              </a:solidFill>
            </a:endParaRPr>
          </a:p>
          <a:p>
            <a:r>
              <a:rPr lang="en-US" sz="2400" dirty="0">
                <a:solidFill>
                  <a:srgbClr val="FF0000"/>
                </a:solidFill>
              </a:rPr>
              <a:t>After: </a:t>
            </a:r>
            <a:r>
              <a:rPr lang="en-US" sz="2400" dirty="0" smtClean="0">
                <a:solidFill>
                  <a:srgbClr val="FF0000"/>
                </a:solidFill>
              </a:rPr>
              <a:t>9 </a:t>
            </a:r>
            <a:r>
              <a:rPr lang="en-US" sz="2400" dirty="0">
                <a:solidFill>
                  <a:srgbClr val="FF0000"/>
                </a:solidFill>
              </a:rPr>
              <a:t>parameters </a:t>
            </a:r>
            <a:r>
              <a:rPr lang="en-US" sz="2400" dirty="0">
                <a:solidFill>
                  <a:srgbClr val="FF0000"/>
                </a:solidFill>
                <a:sym typeface="Wingdings"/>
              </a:rPr>
              <a:t> </a:t>
            </a:r>
            <a:r>
              <a:rPr lang="en-US" sz="2400" dirty="0" smtClean="0">
                <a:solidFill>
                  <a:srgbClr val="FF0000"/>
                </a:solidFill>
                <a:sym typeface="Wingdings"/>
              </a:rPr>
              <a:t>9 bits</a:t>
            </a:r>
            <a:endParaRPr lang="en-US" sz="2400" dirty="0">
              <a:solidFill>
                <a:srgbClr val="FF0000"/>
              </a:solidFill>
            </a:endParaRPr>
          </a:p>
          <a:p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10" name="Down Arrow 9"/>
          <p:cNvSpPr/>
          <p:nvPr/>
        </p:nvSpPr>
        <p:spPr>
          <a:xfrm>
            <a:off x="4064583" y="4413821"/>
            <a:ext cx="647700" cy="737795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8758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use pattern </a:t>
            </a:r>
            <a:r>
              <a:rPr lang="en-US" dirty="0" err="1"/>
              <a:t>binarization</a:t>
            </a:r>
            <a:r>
              <a:rPr lang="en-US" dirty="0"/>
              <a:t>?</a:t>
            </a:r>
          </a:p>
        </p:txBody>
      </p:sp>
      <p:pic>
        <p:nvPicPr>
          <p:cNvPr id="5" name="Content Placeholder 4" descr="binarize-pattern-procedure-2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729" r="-27729"/>
          <a:stretch>
            <a:fillRect/>
          </a:stretch>
        </p:blipFill>
        <p:spPr>
          <a:xfrm>
            <a:off x="1168400" y="2437596"/>
            <a:ext cx="6604000" cy="385419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BCBD4-06E4-6A40-B191-E14EF8309009}" type="slidenum">
              <a:rPr lang="en-US" smtClean="0"/>
              <a:t>31</a:t>
            </a:fld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69900" y="1488872"/>
            <a:ext cx="8229600" cy="48029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800000"/>
              </a:buClr>
              <a:buFont typeface="Wingdings" charset="2"/>
              <a:buChar char="q"/>
              <a:defRPr sz="2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8000"/>
              </a:buClr>
              <a:buSzPct val="90000"/>
              <a:buFont typeface="Wingdings" charset="2"/>
              <a:buChar char="q"/>
              <a:defRPr sz="2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 charset="2"/>
              <a:buChar char="v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 charset="2"/>
              <a:buChar char="v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Font typeface="Courier New"/>
              <a:buChar char="o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 Easily </a:t>
            </a:r>
            <a:r>
              <a:rPr lang="en-US" dirty="0"/>
              <a:t>adopted to any successful networks structures such as </a:t>
            </a:r>
            <a:r>
              <a:rPr lang="en-US" dirty="0" err="1"/>
              <a:t>GoogleNet</a:t>
            </a:r>
            <a:r>
              <a:rPr lang="en-US" dirty="0"/>
              <a:t>, </a:t>
            </a:r>
            <a:r>
              <a:rPr lang="en-US" dirty="0" err="1"/>
              <a:t>ResNet</a:t>
            </a:r>
            <a:r>
              <a:rPr lang="en-US" dirty="0"/>
              <a:t> as following procedure:</a:t>
            </a:r>
          </a:p>
          <a:p>
            <a:pPr marL="0" indent="0">
              <a:buFont typeface="Wingdings" charset="2"/>
              <a:buNone/>
            </a:pPr>
            <a:endParaRPr lang="en-US" altLang="zh-CN" dirty="0"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90936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 Keep </a:t>
            </a:r>
            <a:r>
              <a:rPr lang="en-US" dirty="0" err="1" smtClean="0"/>
              <a:t>binarization</a:t>
            </a:r>
            <a:r>
              <a:rPr lang="en-US" dirty="0" smtClean="0"/>
              <a:t> filter same during fine-tuning.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BCBD4-06E4-6A40-B191-E14EF8309009}" type="slidenum">
              <a:rPr lang="en-US" smtClean="0"/>
              <a:t>32</a:t>
            </a:fld>
            <a:endParaRPr lang="en-US"/>
          </a:p>
        </p:txBody>
      </p:sp>
      <p:sp>
        <p:nvSpPr>
          <p:cNvPr id="7" name="Rounded Rectangular Callout 6"/>
          <p:cNvSpPr/>
          <p:nvPr/>
        </p:nvSpPr>
        <p:spPr>
          <a:xfrm>
            <a:off x="7488303" y="2149136"/>
            <a:ext cx="1510092" cy="378541"/>
          </a:xfrm>
          <a:prstGeom prst="wedgeRoundRectCallout">
            <a:avLst>
              <a:gd name="adj1" fmla="val -62929"/>
              <a:gd name="adj2" fmla="val -114476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800000"/>
                </a:solidFill>
                <a:latin typeface="Times New Roman"/>
                <a:cs typeface="Times New Roman"/>
              </a:rPr>
              <a:t>How ? </a:t>
            </a:r>
            <a:endParaRPr lang="en-US" sz="2400" b="1" dirty="0">
              <a:solidFill>
                <a:srgbClr val="800000"/>
              </a:solidFill>
              <a:latin typeface="Times New Roman"/>
              <a:cs typeface="Times New Roman"/>
            </a:endParaRPr>
          </a:p>
        </p:txBody>
      </p:sp>
      <p:pic>
        <p:nvPicPr>
          <p:cNvPr id="9" name="Picture 8" descr="Screen Shot 2018-03-20 at 9.37.57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9086" y="5206753"/>
            <a:ext cx="4914900" cy="678946"/>
          </a:xfrm>
          <a:prstGeom prst="rect">
            <a:avLst/>
          </a:prstGeom>
        </p:spPr>
      </p:pic>
      <p:sp>
        <p:nvSpPr>
          <p:cNvPr id="10" name="Rounded Rectangular Callout 9"/>
          <p:cNvSpPr/>
          <p:nvPr/>
        </p:nvSpPr>
        <p:spPr>
          <a:xfrm>
            <a:off x="4062483" y="5861277"/>
            <a:ext cx="3425820" cy="389351"/>
          </a:xfrm>
          <a:prstGeom prst="wedgeRoundRectCallout">
            <a:avLst>
              <a:gd name="adj1" fmla="val -51878"/>
              <a:gd name="adj2" fmla="val -109278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800000"/>
                </a:solidFill>
                <a:latin typeface="Times New Roman"/>
                <a:cs typeface="Times New Roman"/>
              </a:rPr>
              <a:t>s</a:t>
            </a:r>
            <a:r>
              <a:rPr lang="en-US" sz="2400" b="1" dirty="0" smtClean="0">
                <a:solidFill>
                  <a:srgbClr val="800000"/>
                </a:solidFill>
                <a:latin typeface="Times New Roman"/>
                <a:cs typeface="Times New Roman"/>
              </a:rPr>
              <a:t>et learning rate as 0 </a:t>
            </a:r>
            <a:endParaRPr lang="en-US" sz="2400" b="1" dirty="0">
              <a:solidFill>
                <a:srgbClr val="800000"/>
              </a:solidFill>
              <a:latin typeface="Times New Roman"/>
              <a:cs typeface="Times New Roman"/>
            </a:endParaRPr>
          </a:p>
        </p:txBody>
      </p:sp>
      <p:pic>
        <p:nvPicPr>
          <p:cNvPr id="11" name="Picture 10" descr="experimented-sep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068" y="2950537"/>
            <a:ext cx="7657634" cy="1658613"/>
          </a:xfrm>
          <a:prstGeom prst="rect">
            <a:avLst/>
          </a:prstGeom>
        </p:spPr>
      </p:pic>
      <p:sp>
        <p:nvSpPr>
          <p:cNvPr id="5" name="Right Arrow 4"/>
          <p:cNvSpPr/>
          <p:nvPr/>
        </p:nvSpPr>
        <p:spPr>
          <a:xfrm>
            <a:off x="2515745" y="2491043"/>
            <a:ext cx="3639281" cy="37854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/>
          <p:cNvSpPr/>
          <p:nvPr/>
        </p:nvSpPr>
        <p:spPr>
          <a:xfrm rot="10800000">
            <a:off x="2668145" y="4462618"/>
            <a:ext cx="3639281" cy="37854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028657" y="2124713"/>
            <a:ext cx="25157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Forward to compute loss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107790" y="4837422"/>
            <a:ext cx="2949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Backward to update gradient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12660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Pattern Residual Block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Features maps from 1 x 1 and k x k convolutions are added together. </a:t>
            </a:r>
          </a:p>
          <a:p>
            <a:r>
              <a:rPr lang="en-US" dirty="0"/>
              <a:t> Adding 1 x 1 convolutions offsets the change incurred by the </a:t>
            </a:r>
            <a:r>
              <a:rPr lang="en-US" dirty="0" err="1"/>
              <a:t>binarization</a:t>
            </a:r>
            <a:r>
              <a:rPr lang="en-US" dirty="0"/>
              <a:t>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BCBD4-06E4-6A40-B191-E14EF8309009}" type="slidenum">
              <a:rPr lang="en-US" smtClean="0"/>
              <a:t>33</a:t>
            </a:fld>
            <a:endParaRPr lang="en-US"/>
          </a:p>
        </p:txBody>
      </p:sp>
      <p:pic>
        <p:nvPicPr>
          <p:cNvPr id="5" name="Picture 4" descr="PRB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4450" y="3034791"/>
            <a:ext cx="2679700" cy="3164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6150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SEP-Net Module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72136"/>
            <a:ext cx="3801979" cy="4802914"/>
          </a:xfrm>
        </p:spPr>
        <p:txBody>
          <a:bodyPr/>
          <a:lstStyle/>
          <a:p>
            <a:r>
              <a:rPr lang="en-US" dirty="0"/>
              <a:t> 1 x 1 convolution layers: dimension reduction. </a:t>
            </a:r>
          </a:p>
          <a:p>
            <a:r>
              <a:rPr lang="en-US" dirty="0"/>
              <a:t> 2 PRB blocks with different output channels. </a:t>
            </a:r>
          </a:p>
          <a:p>
            <a:r>
              <a:rPr lang="en-US" dirty="0"/>
              <a:t> 1 x 1 convolution layer: dimension recovery.</a:t>
            </a:r>
          </a:p>
          <a:p>
            <a:r>
              <a:rPr lang="en-US" dirty="0"/>
              <a:t> Skip connection.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BCBD4-06E4-6A40-B191-E14EF8309009}" type="slidenum">
              <a:rPr lang="en-US" smtClean="0"/>
              <a:t>34</a:t>
            </a:fld>
            <a:endParaRPr lang="en-US"/>
          </a:p>
        </p:txBody>
      </p:sp>
      <p:pic>
        <p:nvPicPr>
          <p:cNvPr id="6" name="Picture 5" descr="SEP-net-module-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410022"/>
            <a:ext cx="3901803" cy="4946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1668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smtClean="0"/>
              <a:t>Proposed </a:t>
            </a:r>
            <a:r>
              <a:rPr lang="en-US" dirty="0"/>
              <a:t>SEP-Net 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Proposed SEP-Net for mobile/embedded devices. </a:t>
            </a:r>
          </a:p>
          <a:p>
            <a:r>
              <a:rPr lang="en-US" dirty="0"/>
              <a:t> The designed SEP-Net has 1.3M parameters (5.2MB)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BCBD4-06E4-6A40-B191-E14EF8309009}" type="slidenum">
              <a:rPr lang="en-US" smtClean="0"/>
              <a:t>35</a:t>
            </a:fld>
            <a:endParaRPr lang="en-US"/>
          </a:p>
        </p:txBody>
      </p:sp>
      <p:pic>
        <p:nvPicPr>
          <p:cNvPr id="5" name="Picture 4" descr="experimented-sep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00" y="3239146"/>
            <a:ext cx="9144000" cy="1980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5226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800000"/>
                </a:solidFill>
              </a:rPr>
              <a:t> </a:t>
            </a:r>
            <a:r>
              <a:rPr lang="en-US" dirty="0"/>
              <a:t>Motivation</a:t>
            </a:r>
          </a:p>
          <a:p>
            <a:r>
              <a:rPr lang="en-US" dirty="0"/>
              <a:t> Where to focus on to compress </a:t>
            </a:r>
          </a:p>
          <a:p>
            <a:r>
              <a:rPr lang="en-US" dirty="0"/>
              <a:t> Compressing for Convolutional layer</a:t>
            </a:r>
          </a:p>
          <a:p>
            <a:r>
              <a:rPr lang="en-US" dirty="0"/>
              <a:t> SEP-Net (My Research Work)</a:t>
            </a:r>
          </a:p>
          <a:p>
            <a:r>
              <a:rPr lang="en-US" dirty="0" smtClean="0"/>
              <a:t> </a:t>
            </a:r>
            <a:r>
              <a:rPr lang="en-US" b="1" dirty="0" smtClean="0">
                <a:solidFill>
                  <a:srgbClr val="800000"/>
                </a:solidFill>
              </a:rPr>
              <a:t>Experimental Results</a:t>
            </a:r>
            <a:endParaRPr lang="en-US" b="1" dirty="0">
              <a:solidFill>
                <a:srgbClr val="8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BCBD4-06E4-6A40-B191-E14EF8309009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8282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 Experimental 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 1000 classes image recognition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BCBD4-06E4-6A40-B191-E14EF8309009}" type="slidenum">
              <a:rPr lang="en-US" smtClean="0"/>
              <a:t>37</a:t>
            </a:fld>
            <a:endParaRPr lang="en-US"/>
          </a:p>
        </p:txBody>
      </p:sp>
      <p:pic>
        <p:nvPicPr>
          <p:cNvPr id="9" name="Picture 8" descr="imagenet_task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5200" y="2135062"/>
            <a:ext cx="4838700" cy="1816783"/>
          </a:xfrm>
          <a:prstGeom prst="rect">
            <a:avLst/>
          </a:prstGeom>
        </p:spPr>
      </p:pic>
      <p:pic>
        <p:nvPicPr>
          <p:cNvPr id="10" name="Picture 9" descr="Screen Shot 2018-03-16 at 5.07.1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0" y="4349750"/>
            <a:ext cx="8293100" cy="1788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8378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 Experimental 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2936"/>
            <a:ext cx="8229600" cy="4802914"/>
          </a:xfrm>
        </p:spPr>
        <p:txBody>
          <a:bodyPr>
            <a:normAutofit/>
          </a:bodyPr>
          <a:lstStyle/>
          <a:p>
            <a:r>
              <a:rPr lang="en-US" dirty="0"/>
              <a:t> The designed SEP-Net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BCBD4-06E4-6A40-B191-E14EF8309009}" type="slidenum">
              <a:rPr lang="en-US" smtClean="0"/>
              <a:t>38</a:t>
            </a:fld>
            <a:endParaRPr lang="en-US"/>
          </a:p>
        </p:txBody>
      </p:sp>
      <p:pic>
        <p:nvPicPr>
          <p:cNvPr id="5" name="Picture 4" descr="experiment-result-sep-n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400" y="2042775"/>
            <a:ext cx="6319601" cy="400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6853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 Example: Image classification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BCBD4-06E4-6A40-B191-E14EF8309009}" type="slidenum">
              <a:rPr lang="en-US" smtClean="0"/>
              <a:t>3</a:t>
            </a:fld>
            <a:endParaRPr lang="en-US" dirty="0"/>
          </a:p>
        </p:txBody>
      </p:sp>
      <p:pic>
        <p:nvPicPr>
          <p:cNvPr id="5" name="Picture 4" descr="model_size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6933" y="2085896"/>
            <a:ext cx="4639733" cy="34798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32366" y="2514600"/>
            <a:ext cx="86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2012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02733" y="3245366"/>
            <a:ext cx="86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2013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51933" y="3956566"/>
            <a:ext cx="86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2014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51933" y="4673600"/>
            <a:ext cx="86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2015</a:t>
            </a:r>
          </a:p>
        </p:txBody>
      </p:sp>
      <p:pic>
        <p:nvPicPr>
          <p:cNvPr id="11" name="Picture 10" descr="Screen Shot 2018-03-16 at 12.21.45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8100" y="1704179"/>
            <a:ext cx="2108200" cy="330168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863600" y="5638800"/>
            <a:ext cx="7734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Model size too large to be deployed to mobile phone or embedded system</a:t>
            </a:r>
          </a:p>
          <a:p>
            <a:r>
              <a:rPr lang="en-US" dirty="0">
                <a:solidFill>
                  <a:srgbClr val="FF0000"/>
                </a:solidFill>
              </a:rPr>
              <a:t>                        model size   = # of parameters * 4 Bytes  </a:t>
            </a:r>
          </a:p>
        </p:txBody>
      </p:sp>
    </p:spTree>
    <p:extLst>
      <p:ext uri="{BB962C8B-B14F-4D97-AF65-F5344CB8AC3E}">
        <p14:creationId xmlns:p14="http://schemas.microsoft.com/office/powerpoint/2010/main" val="10274945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 Summary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2936"/>
            <a:ext cx="8229600" cy="4802914"/>
          </a:xfrm>
        </p:spPr>
        <p:txBody>
          <a:bodyPr>
            <a:normAutofit/>
          </a:bodyPr>
          <a:lstStyle/>
          <a:p>
            <a:r>
              <a:rPr lang="en-US" dirty="0"/>
              <a:t> From </a:t>
            </a:r>
            <a:r>
              <a:rPr lang="en-US" dirty="0" err="1"/>
              <a:t>AlexNet</a:t>
            </a:r>
            <a:r>
              <a:rPr lang="en-US" dirty="0"/>
              <a:t> to VGG-Net, </a:t>
            </a:r>
            <a:r>
              <a:rPr lang="en-US" dirty="0" err="1"/>
              <a:t>GoogleNet</a:t>
            </a:r>
            <a:r>
              <a:rPr lang="en-US" dirty="0"/>
              <a:t>, </a:t>
            </a:r>
            <a:r>
              <a:rPr lang="en-US" dirty="0" err="1"/>
              <a:t>ResNet</a:t>
            </a:r>
            <a:r>
              <a:rPr lang="en-US" dirty="0"/>
              <a:t>, test accuracy is steadily increasing to plateau</a:t>
            </a:r>
          </a:p>
          <a:p>
            <a:r>
              <a:rPr lang="en-US" dirty="0"/>
              <a:t> Reducing model size by removing FC layers</a:t>
            </a:r>
          </a:p>
          <a:p>
            <a:r>
              <a:rPr lang="en-US" dirty="0"/>
              <a:t> Further Reducing model size by targeting on convolution layer through group-wise convolution, depth separable convolution, quantization</a:t>
            </a:r>
            <a:r>
              <a:rPr lang="en-US" dirty="0" smtClean="0"/>
              <a:t>, pruning </a:t>
            </a:r>
            <a:r>
              <a:rPr lang="en-US" dirty="0"/>
              <a:t>etc.</a:t>
            </a:r>
          </a:p>
          <a:p>
            <a:pPr marL="0" indent="0">
              <a:buNone/>
            </a:pPr>
            <a:r>
              <a:rPr lang="en-US" dirty="0"/>
              <a:t>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BCBD4-06E4-6A40-B191-E14EF8309009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3516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Motivation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 Can we reduce model size without sacrificing performance loss for mobile phone or embedded application?</a:t>
            </a:r>
          </a:p>
          <a:p>
            <a:pPr lvl="1"/>
            <a:r>
              <a:rPr lang="en-US" dirty="0"/>
              <a:t> Reducing </a:t>
            </a:r>
            <a:r>
              <a:rPr lang="en-US" dirty="0" smtClean="0"/>
              <a:t>memory usage in </a:t>
            </a:r>
            <a:r>
              <a:rPr lang="en-US" dirty="0"/>
              <a:t>neural network.</a:t>
            </a:r>
          </a:p>
          <a:p>
            <a:r>
              <a:rPr lang="en-US" dirty="0" smtClean="0"/>
              <a:t> If </a:t>
            </a:r>
            <a:r>
              <a:rPr lang="en-US" dirty="0"/>
              <a:t>so, how? </a:t>
            </a:r>
          </a:p>
          <a:p>
            <a:pPr lvl="1"/>
            <a:r>
              <a:rPr lang="en-US" dirty="0" smtClean="0"/>
              <a:t> Locating where memory cost </a:t>
            </a:r>
            <a:r>
              <a:rPr lang="en-US" dirty="0"/>
              <a:t>are from.</a:t>
            </a:r>
          </a:p>
          <a:p>
            <a:pPr lvl="1"/>
            <a:r>
              <a:rPr lang="en-US" dirty="0" smtClean="0"/>
              <a:t> Applying </a:t>
            </a:r>
            <a:r>
              <a:rPr lang="en-US" dirty="0"/>
              <a:t>different techniques (group-wise convolution, quantization, pruning, etc.) to </a:t>
            </a:r>
            <a:r>
              <a:rPr lang="en-US" dirty="0" smtClean="0"/>
              <a:t>reduce memory usage.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BCBD4-06E4-6A40-B191-E14EF830900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3203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800000"/>
                </a:solidFill>
              </a:rPr>
              <a:t> </a:t>
            </a:r>
            <a:r>
              <a:rPr lang="en-US" dirty="0"/>
              <a:t>Motivation</a:t>
            </a:r>
          </a:p>
          <a:p>
            <a:r>
              <a:rPr lang="en-US" dirty="0"/>
              <a:t> </a:t>
            </a:r>
            <a:r>
              <a:rPr lang="en-US" b="1" dirty="0">
                <a:solidFill>
                  <a:srgbClr val="800000"/>
                </a:solidFill>
              </a:rPr>
              <a:t>Where to </a:t>
            </a:r>
            <a:r>
              <a:rPr lang="en-US" b="1" dirty="0" smtClean="0">
                <a:solidFill>
                  <a:srgbClr val="800000"/>
                </a:solidFill>
              </a:rPr>
              <a:t>focus on </a:t>
            </a:r>
            <a:r>
              <a:rPr lang="en-US" b="1" dirty="0">
                <a:solidFill>
                  <a:srgbClr val="800000"/>
                </a:solidFill>
              </a:rPr>
              <a:t>to compress </a:t>
            </a:r>
          </a:p>
          <a:p>
            <a:r>
              <a:rPr lang="en-US" dirty="0"/>
              <a:t> Different compressing methods</a:t>
            </a:r>
          </a:p>
          <a:p>
            <a:r>
              <a:rPr lang="en-US" dirty="0"/>
              <a:t> SEP-Net (My Research Work)</a:t>
            </a:r>
          </a:p>
          <a:p>
            <a:r>
              <a:rPr lang="en-US" dirty="0" smtClean="0"/>
              <a:t> </a:t>
            </a:r>
            <a:r>
              <a:rPr lang="en-US" dirty="0"/>
              <a:t>Experimental Results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BCBD4-06E4-6A40-B191-E14EF830900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6981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523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Locating parameters - History View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 </a:t>
            </a:r>
            <a:r>
              <a:rPr lang="en-US" dirty="0" err="1"/>
              <a:t>AlexNet</a:t>
            </a:r>
            <a:r>
              <a:rPr lang="en-US" dirty="0"/>
              <a:t> (2012 </a:t>
            </a:r>
            <a:r>
              <a:rPr lang="en-US" dirty="0" err="1"/>
              <a:t>ImageNet</a:t>
            </a:r>
            <a:r>
              <a:rPr lang="en-US" dirty="0"/>
              <a:t> Competition Winner)</a:t>
            </a:r>
          </a:p>
          <a:p>
            <a:pPr lvl="1"/>
            <a:r>
              <a:rPr lang="en-US" dirty="0"/>
              <a:t> Breakthrough work. </a:t>
            </a:r>
          </a:p>
          <a:p>
            <a:pPr lvl="1"/>
            <a:r>
              <a:rPr lang="en-US" dirty="0"/>
              <a:t> Proposed and implemented in University of Toronto</a:t>
            </a:r>
          </a:p>
          <a:p>
            <a:pPr lvl="1"/>
            <a:r>
              <a:rPr lang="en-US" dirty="0"/>
              <a:t> Based on open source library </a:t>
            </a:r>
            <a:r>
              <a:rPr lang="en-US" dirty="0" err="1"/>
              <a:t>CudaConvNet</a:t>
            </a:r>
            <a:endParaRPr lang="en-US" dirty="0"/>
          </a:p>
          <a:p>
            <a:pPr lvl="1"/>
            <a:r>
              <a:rPr lang="en-US" dirty="0"/>
              <a:t> Existing open source libraries such as </a:t>
            </a:r>
            <a:r>
              <a:rPr lang="en-US" dirty="0" err="1"/>
              <a:t>Caffe</a:t>
            </a:r>
            <a:r>
              <a:rPr lang="en-US" dirty="0"/>
              <a:t>, </a:t>
            </a:r>
            <a:r>
              <a:rPr lang="en-US" dirty="0" err="1"/>
              <a:t>Tensorflow</a:t>
            </a:r>
            <a:r>
              <a:rPr lang="en-US" dirty="0"/>
              <a:t> and others follows some design principle of </a:t>
            </a:r>
            <a:r>
              <a:rPr lang="en-US" dirty="0" err="1"/>
              <a:t>CudaConvNet</a:t>
            </a:r>
            <a:r>
              <a:rPr lang="en-US" dirty="0"/>
              <a:t>.  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BCBD4-06E4-6A40-B191-E14EF8309009}" type="slidenum">
              <a:rPr lang="en-US" smtClean="0"/>
              <a:t>6</a:t>
            </a:fld>
            <a:endParaRPr lang="en-US"/>
          </a:p>
        </p:txBody>
      </p:sp>
      <p:pic>
        <p:nvPicPr>
          <p:cNvPr id="5" name="Picture 4" descr="Screen Shot 2018-03-16 at 2.17.1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3700" y="4267386"/>
            <a:ext cx="3213100" cy="208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5921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Locating parameters - History View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 </a:t>
            </a:r>
            <a:r>
              <a:rPr lang="en-US" dirty="0" err="1" smtClean="0"/>
              <a:t>AlexNet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 Highlights</a:t>
            </a:r>
          </a:p>
          <a:p>
            <a:pPr marL="457200" lvl="1" indent="0">
              <a:buNone/>
            </a:pP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BCBD4-06E4-6A40-B191-E14EF8309009}" type="slidenum">
              <a:rPr lang="en-US" smtClean="0"/>
              <a:t>7</a:t>
            </a:fld>
            <a:endParaRPr lang="en-US"/>
          </a:p>
        </p:txBody>
      </p:sp>
      <p:pic>
        <p:nvPicPr>
          <p:cNvPr id="5" name="Picture 4" descr="Screen Shot 2018-03-16 at 2.22.5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797" y="2012013"/>
            <a:ext cx="8064503" cy="268816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64346" y="5019250"/>
            <a:ext cx="7848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Input: 3*224*224 size image</a:t>
            </a:r>
          </a:p>
          <a:p>
            <a:r>
              <a:rPr lang="en-US" sz="2000" dirty="0"/>
              <a:t>Output:  1000 size vector, using one index to indicate specific class </a:t>
            </a:r>
          </a:p>
          <a:p>
            <a:r>
              <a:rPr lang="en-US" sz="2000" dirty="0"/>
              <a:t>Structure: </a:t>
            </a:r>
            <a:r>
              <a:rPr lang="en-US" sz="2000" dirty="0">
                <a:solidFill>
                  <a:srgbClr val="FF0000"/>
                </a:solidFill>
              </a:rPr>
              <a:t>5 convolution layers, 3 fully connected layers</a:t>
            </a:r>
            <a:r>
              <a:rPr lang="en-US" sz="2000" dirty="0"/>
              <a:t> </a:t>
            </a:r>
          </a:p>
          <a:p>
            <a:r>
              <a:rPr lang="en-US" sz="2000" dirty="0"/>
              <a:t>Special feature: Two GPU cards are used</a:t>
            </a:r>
          </a:p>
        </p:txBody>
      </p:sp>
      <p:sp>
        <p:nvSpPr>
          <p:cNvPr id="6" name="Rectangle 5"/>
          <p:cNvSpPr/>
          <p:nvPr/>
        </p:nvSpPr>
        <p:spPr>
          <a:xfrm>
            <a:off x="457199" y="6396493"/>
            <a:ext cx="791014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A. </a:t>
            </a:r>
            <a:r>
              <a:rPr lang="en-US" sz="1200" dirty="0" err="1"/>
              <a:t>Krizhevsky</a:t>
            </a:r>
            <a:r>
              <a:rPr lang="en-US" sz="1200" dirty="0"/>
              <a:t>, I. </a:t>
            </a:r>
            <a:r>
              <a:rPr lang="en-US" sz="1200" dirty="0" err="1"/>
              <a:t>Sutskever</a:t>
            </a:r>
            <a:r>
              <a:rPr lang="en-US" sz="1200" dirty="0"/>
              <a:t>, and G. Hinton. </a:t>
            </a:r>
            <a:r>
              <a:rPr lang="en-US" sz="1200" dirty="0" err="1"/>
              <a:t>Imagenet</a:t>
            </a:r>
            <a:r>
              <a:rPr lang="en-US" sz="1200" dirty="0"/>
              <a:t> </a:t>
            </a:r>
            <a:r>
              <a:rPr lang="en-US" sz="1200" dirty="0" smtClean="0"/>
              <a:t>classification with </a:t>
            </a:r>
            <a:r>
              <a:rPr lang="en-US" sz="1200" dirty="0"/>
              <a:t>deep convolutional neural networks. In NIPS</a:t>
            </a:r>
            <a:r>
              <a:rPr lang="en-US" sz="1200" dirty="0" smtClean="0"/>
              <a:t>,  2012</a:t>
            </a:r>
            <a:r>
              <a:rPr lang="en-US" sz="1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023953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Locating parameters - History View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 </a:t>
            </a:r>
            <a:r>
              <a:rPr lang="en-US" dirty="0" err="1"/>
              <a:t>AlexNet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Compute # of parameters (first convolution layer)</a:t>
            </a:r>
          </a:p>
          <a:p>
            <a:pPr lvl="1"/>
            <a:r>
              <a:rPr lang="en-US" dirty="0"/>
              <a:t> 96 filters of size 11*11*3 (3 colors of 11*11 window)</a:t>
            </a:r>
          </a:p>
          <a:p>
            <a:pPr lvl="1"/>
            <a:r>
              <a:rPr lang="en-US" dirty="0"/>
              <a:t>(11*11*3 + 1)*96 = 34944 </a:t>
            </a:r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BCBD4-06E4-6A40-B191-E14EF8309009}" type="slidenum">
              <a:rPr lang="en-US" smtClean="0"/>
              <a:t>8</a:t>
            </a:fld>
            <a:endParaRPr lang="en-US"/>
          </a:p>
        </p:txBody>
      </p:sp>
      <p:pic>
        <p:nvPicPr>
          <p:cNvPr id="5" name="Picture 4" descr="Screen Shot 2018-03-16 at 2.22.5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797" y="2051253"/>
            <a:ext cx="8064503" cy="2688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7552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64750</TotalTime>
  <Words>1648</Words>
  <Application>Microsoft Macintosh PowerPoint</Application>
  <PresentationFormat>On-screen Show (4:3)</PresentationFormat>
  <Paragraphs>384</Paragraphs>
  <Slides>40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1" baseType="lpstr">
      <vt:lpstr>Office Theme</vt:lpstr>
      <vt:lpstr>Compressing Neural Networks Structures</vt:lpstr>
      <vt:lpstr>Content</vt:lpstr>
      <vt:lpstr>Motivation</vt:lpstr>
      <vt:lpstr>Motivation</vt:lpstr>
      <vt:lpstr>Motivation </vt:lpstr>
      <vt:lpstr>Content</vt:lpstr>
      <vt:lpstr>Locating parameters - History View </vt:lpstr>
      <vt:lpstr>Locating parameters - History View </vt:lpstr>
      <vt:lpstr>Locating parameters - History View </vt:lpstr>
      <vt:lpstr>Locating parameters - History View </vt:lpstr>
      <vt:lpstr>Locating parameters - History View </vt:lpstr>
      <vt:lpstr>Locating parameters - History View </vt:lpstr>
      <vt:lpstr>Locating parameters - History View </vt:lpstr>
      <vt:lpstr>Locating parameters - History View </vt:lpstr>
      <vt:lpstr>Locating parameters - History View</vt:lpstr>
      <vt:lpstr>Locating parameters - History View </vt:lpstr>
      <vt:lpstr>Locating parameters - History View </vt:lpstr>
      <vt:lpstr>Locating parameters - History View </vt:lpstr>
      <vt:lpstr>Summary from History </vt:lpstr>
      <vt:lpstr>Content</vt:lpstr>
      <vt:lpstr>Targeting on convolution layer</vt:lpstr>
      <vt:lpstr>Targeting on convolution layer</vt:lpstr>
      <vt:lpstr>Targeting on convolution layer</vt:lpstr>
      <vt:lpstr>Weight Pruning</vt:lpstr>
      <vt:lpstr>Weight Pruning Implementation</vt:lpstr>
      <vt:lpstr>Weight Pruning</vt:lpstr>
      <vt:lpstr>Weight Pruning</vt:lpstr>
      <vt:lpstr>Content</vt:lpstr>
      <vt:lpstr>Targeting on convolution layer</vt:lpstr>
      <vt:lpstr>Pattern Binarization (Quantization)</vt:lpstr>
      <vt:lpstr>Pattern Binarization (Quantization)</vt:lpstr>
      <vt:lpstr>How to use pattern binarization?</vt:lpstr>
      <vt:lpstr>Implementation</vt:lpstr>
      <vt:lpstr>Pattern Residual Block</vt:lpstr>
      <vt:lpstr>SEP-Net Module</vt:lpstr>
      <vt:lpstr>The Proposed SEP-Net Structure</vt:lpstr>
      <vt:lpstr>Content</vt:lpstr>
      <vt:lpstr> Experimental Results</vt:lpstr>
      <vt:lpstr> Experimental Results</vt:lpstr>
      <vt:lpstr> Summary 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Machine Learning</dc:title>
  <dc:creator>TB Y</dc:creator>
  <cp:lastModifiedBy>College of Liberal Arts and Sciences</cp:lastModifiedBy>
  <cp:revision>874</cp:revision>
  <dcterms:created xsi:type="dcterms:W3CDTF">2014-06-22T16:06:39Z</dcterms:created>
  <dcterms:modified xsi:type="dcterms:W3CDTF">2018-03-20T20:12:58Z</dcterms:modified>
</cp:coreProperties>
</file>